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6"/>
  </p:notesMasterIdLst>
  <p:handoutMasterIdLst>
    <p:handoutMasterId r:id="rId37"/>
  </p:handoutMasterIdLst>
  <p:sldIdLst>
    <p:sldId id="262" r:id="rId2"/>
    <p:sldId id="261" r:id="rId3"/>
    <p:sldId id="313" r:id="rId4"/>
    <p:sldId id="257" r:id="rId5"/>
    <p:sldId id="258" r:id="rId6"/>
    <p:sldId id="259" r:id="rId7"/>
    <p:sldId id="316" r:id="rId8"/>
    <p:sldId id="317" r:id="rId9"/>
    <p:sldId id="314" r:id="rId10"/>
    <p:sldId id="260" r:id="rId11"/>
    <p:sldId id="318" r:id="rId12"/>
    <p:sldId id="319" r:id="rId13"/>
    <p:sldId id="320" r:id="rId14"/>
    <p:sldId id="321" r:id="rId15"/>
    <p:sldId id="265" r:id="rId16"/>
    <p:sldId id="322" r:id="rId17"/>
    <p:sldId id="323" r:id="rId18"/>
    <p:sldId id="324" r:id="rId19"/>
    <p:sldId id="325" r:id="rId20"/>
    <p:sldId id="326" r:id="rId21"/>
    <p:sldId id="327" r:id="rId22"/>
    <p:sldId id="328" r:id="rId23"/>
    <p:sldId id="331" r:id="rId24"/>
    <p:sldId id="332" r:id="rId25"/>
    <p:sldId id="330" r:id="rId26"/>
    <p:sldId id="333" r:id="rId27"/>
    <p:sldId id="335" r:id="rId28"/>
    <p:sldId id="336" r:id="rId29"/>
    <p:sldId id="337" r:id="rId30"/>
    <p:sldId id="338" r:id="rId31"/>
    <p:sldId id="339" r:id="rId32"/>
    <p:sldId id="340" r:id="rId33"/>
    <p:sldId id="341" r:id="rId34"/>
    <p:sldId id="297" r:id="rId35"/>
  </p:sldIdLst>
  <p:sldSz cx="12192000" cy="6858000"/>
  <p:notesSz cx="7104063" cy="10234613"/>
  <p:custDataLst>
    <p:tags r:id="rId3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18">
          <p15:clr>
            <a:srgbClr val="A4A3A4"/>
          </p15:clr>
        </p15:guide>
        <p15:guide id="2" pos="3825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ijiewang" initials="y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80" autoAdjust="0"/>
    <p:restoredTop sz="86374"/>
  </p:normalViewPr>
  <p:slideViewPr>
    <p:cSldViewPr snapToGrid="0" showGuides="1">
      <p:cViewPr varScale="1">
        <p:scale>
          <a:sx n="90" d="100"/>
          <a:sy n="90" d="100"/>
        </p:scale>
        <p:origin x="1398" y="96"/>
      </p:cViewPr>
      <p:guideLst>
        <p:guide orient="horz" pos="2218"/>
        <p:guide pos="382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commentAuthors" Target="commentAuthor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gs" Target="tags/tag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  <a:t>2022/12/1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  <a:t>2022/12/1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25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26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27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28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29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30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31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32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33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34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20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21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22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23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24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/>
              </a:defRPr>
            </a:lvl1pPr>
          </a:lstStyle>
          <a:p>
            <a:r>
              <a:rPr lang="zh-CN" altLang="en-US" dirty="0"/>
              <a:t>单击此处添加标题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2022/12/1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  <a:ea typeface="+mn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单击此处添加副标题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2022/12/1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段文字版式">
    <p:bg>
      <p:bgPr>
        <a:pattFill prst="dot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任意多边形: 形状 18"/>
          <p:cNvSpPr/>
          <p:nvPr userDrawn="1"/>
        </p:nvSpPr>
        <p:spPr>
          <a:xfrm>
            <a:off x="1" y="267172"/>
            <a:ext cx="9486459" cy="579395"/>
          </a:xfrm>
          <a:custGeom>
            <a:avLst/>
            <a:gdLst>
              <a:gd name="connsiteX0" fmla="*/ 9472293 w 9486459"/>
              <a:gd name="connsiteY0" fmla="*/ 0 h 579395"/>
              <a:gd name="connsiteX1" fmla="*/ 9486459 w 9486459"/>
              <a:gd name="connsiteY1" fmla="*/ 0 h 579395"/>
              <a:gd name="connsiteX2" fmla="*/ 9122539 w 9486459"/>
              <a:gd name="connsiteY2" fmla="*/ 579395 h 579395"/>
              <a:gd name="connsiteX3" fmla="*/ 9108373 w 9486459"/>
              <a:gd name="connsiteY3" fmla="*/ 579395 h 579395"/>
              <a:gd name="connsiteX4" fmla="*/ 9383852 w 9486459"/>
              <a:gd name="connsiteY4" fmla="*/ 0 h 579395"/>
              <a:gd name="connsiteX5" fmla="*/ 9434831 w 9486459"/>
              <a:gd name="connsiteY5" fmla="*/ 0 h 579395"/>
              <a:gd name="connsiteX6" fmla="*/ 9070911 w 9486459"/>
              <a:gd name="connsiteY6" fmla="*/ 579395 h 579395"/>
              <a:gd name="connsiteX7" fmla="*/ 9019932 w 9486459"/>
              <a:gd name="connsiteY7" fmla="*/ 579395 h 579395"/>
              <a:gd name="connsiteX8" fmla="*/ 0 w 9486459"/>
              <a:gd name="connsiteY8" fmla="*/ 0 h 579395"/>
              <a:gd name="connsiteX9" fmla="*/ 9345418 w 9486459"/>
              <a:gd name="connsiteY9" fmla="*/ 0 h 579395"/>
              <a:gd name="connsiteX10" fmla="*/ 8977879 w 9486459"/>
              <a:gd name="connsiteY10" fmla="*/ 579395 h 579395"/>
              <a:gd name="connsiteX11" fmla="*/ 0 w 9486459"/>
              <a:gd name="connsiteY11" fmla="*/ 579395 h 579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86459" h="579395">
                <a:moveTo>
                  <a:pt x="9472293" y="0"/>
                </a:moveTo>
                <a:lnTo>
                  <a:pt x="9486459" y="0"/>
                </a:lnTo>
                <a:lnTo>
                  <a:pt x="9122539" y="579395"/>
                </a:lnTo>
                <a:lnTo>
                  <a:pt x="9108373" y="579395"/>
                </a:lnTo>
                <a:close/>
                <a:moveTo>
                  <a:pt x="9383852" y="0"/>
                </a:moveTo>
                <a:lnTo>
                  <a:pt x="9434831" y="0"/>
                </a:lnTo>
                <a:lnTo>
                  <a:pt x="9070911" y="579395"/>
                </a:lnTo>
                <a:lnTo>
                  <a:pt x="9019932" y="579395"/>
                </a:lnTo>
                <a:close/>
                <a:moveTo>
                  <a:pt x="0" y="0"/>
                </a:moveTo>
                <a:lnTo>
                  <a:pt x="9345418" y="0"/>
                </a:lnTo>
                <a:lnTo>
                  <a:pt x="8977879" y="579395"/>
                </a:lnTo>
                <a:lnTo>
                  <a:pt x="0" y="579395"/>
                </a:lnTo>
                <a:close/>
              </a:path>
            </a:pathLst>
          </a:custGeom>
          <a:pattFill prst="wdUpDiag">
            <a:fgClr>
              <a:srgbClr val="00449A"/>
            </a:fgClr>
            <a:bgClr>
              <a:srgbClr val="003A8F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 sz="2400" dirty="0">
              <a:solidFill>
                <a:srgbClr val="0064B8"/>
              </a:solidFill>
            </a:endParaRPr>
          </a:p>
        </p:txBody>
      </p:sp>
      <p:grpSp>
        <p:nvGrpSpPr>
          <p:cNvPr id="4" name="组合 3"/>
          <p:cNvGrpSpPr/>
          <p:nvPr userDrawn="1"/>
        </p:nvGrpSpPr>
        <p:grpSpPr>
          <a:xfrm>
            <a:off x="443029" y="435931"/>
            <a:ext cx="257171" cy="208413"/>
            <a:chOff x="337460" y="322200"/>
            <a:chExt cx="257171" cy="208413"/>
          </a:xfrm>
        </p:grpSpPr>
        <p:sp>
          <p:nvSpPr>
            <p:cNvPr id="5" name="箭头: V 形 4"/>
            <p:cNvSpPr/>
            <p:nvPr userDrawn="1"/>
          </p:nvSpPr>
          <p:spPr>
            <a:xfrm>
              <a:off x="424769" y="322200"/>
              <a:ext cx="169862" cy="208413"/>
            </a:xfrm>
            <a:prstGeom prst="chevron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任意多边形: 形状 5"/>
            <p:cNvSpPr/>
            <p:nvPr userDrawn="1"/>
          </p:nvSpPr>
          <p:spPr>
            <a:xfrm>
              <a:off x="371973" y="322200"/>
              <a:ext cx="120110" cy="208413"/>
            </a:xfrm>
            <a:custGeom>
              <a:avLst/>
              <a:gdLst>
                <a:gd name="connsiteX0" fmla="*/ 0 w 120110"/>
                <a:gd name="connsiteY0" fmla="*/ 0 h 208413"/>
                <a:gd name="connsiteX1" fmla="*/ 35179 w 120110"/>
                <a:gd name="connsiteY1" fmla="*/ 0 h 208413"/>
                <a:gd name="connsiteX2" fmla="*/ 120110 w 120110"/>
                <a:gd name="connsiteY2" fmla="*/ 104207 h 208413"/>
                <a:gd name="connsiteX3" fmla="*/ 35179 w 120110"/>
                <a:gd name="connsiteY3" fmla="*/ 208413 h 208413"/>
                <a:gd name="connsiteX4" fmla="*/ 0 w 120110"/>
                <a:gd name="connsiteY4" fmla="*/ 208413 h 208413"/>
                <a:gd name="connsiteX5" fmla="*/ 84931 w 120110"/>
                <a:gd name="connsiteY5" fmla="*/ 104207 h 208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0110" h="208413">
                  <a:moveTo>
                    <a:pt x="0" y="0"/>
                  </a:moveTo>
                  <a:lnTo>
                    <a:pt x="35179" y="0"/>
                  </a:lnTo>
                  <a:lnTo>
                    <a:pt x="120110" y="104207"/>
                  </a:lnTo>
                  <a:lnTo>
                    <a:pt x="35179" y="208413"/>
                  </a:lnTo>
                  <a:lnTo>
                    <a:pt x="0" y="208413"/>
                  </a:lnTo>
                  <a:lnTo>
                    <a:pt x="84931" y="10420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任意多边形: 形状 6"/>
            <p:cNvSpPr/>
            <p:nvPr userDrawn="1"/>
          </p:nvSpPr>
          <p:spPr>
            <a:xfrm>
              <a:off x="337460" y="322200"/>
              <a:ext cx="101826" cy="208413"/>
            </a:xfrm>
            <a:custGeom>
              <a:avLst/>
              <a:gdLst>
                <a:gd name="connsiteX0" fmla="*/ 0 w 101826"/>
                <a:gd name="connsiteY0" fmla="*/ 0 h 208413"/>
                <a:gd name="connsiteX1" fmla="*/ 16895 w 101826"/>
                <a:gd name="connsiteY1" fmla="*/ 0 h 208413"/>
                <a:gd name="connsiteX2" fmla="*/ 101826 w 101826"/>
                <a:gd name="connsiteY2" fmla="*/ 104207 h 208413"/>
                <a:gd name="connsiteX3" fmla="*/ 16895 w 101826"/>
                <a:gd name="connsiteY3" fmla="*/ 208413 h 208413"/>
                <a:gd name="connsiteX4" fmla="*/ 0 w 101826"/>
                <a:gd name="connsiteY4" fmla="*/ 208413 h 208413"/>
                <a:gd name="connsiteX5" fmla="*/ 84931 w 101826"/>
                <a:gd name="connsiteY5" fmla="*/ 104207 h 208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1826" h="208413">
                  <a:moveTo>
                    <a:pt x="0" y="0"/>
                  </a:moveTo>
                  <a:lnTo>
                    <a:pt x="16895" y="0"/>
                  </a:lnTo>
                  <a:lnTo>
                    <a:pt x="101826" y="104207"/>
                  </a:lnTo>
                  <a:lnTo>
                    <a:pt x="16895" y="208413"/>
                  </a:lnTo>
                  <a:lnTo>
                    <a:pt x="0" y="208413"/>
                  </a:lnTo>
                  <a:lnTo>
                    <a:pt x="84931" y="10420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2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660400" y="315249"/>
            <a:ext cx="7601971" cy="507831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800" b="1" spc="300">
                <a:solidFill>
                  <a:schemeClr val="bg1"/>
                </a:solidFill>
                <a:latin typeface="+mj-ea"/>
                <a:ea typeface="+mj-ea"/>
              </a:defRPr>
            </a:lvl1pPr>
            <a:lvl2pPr marL="457200" indent="0">
              <a:buFontTx/>
              <a:buNone/>
              <a:defRPr sz="2800" b="1">
                <a:solidFill>
                  <a:schemeClr val="bg1"/>
                </a:solidFill>
                <a:latin typeface="+mj-ea"/>
                <a:ea typeface="+mj-ea"/>
              </a:defRPr>
            </a:lvl2pPr>
            <a:lvl3pPr marL="914400" indent="0">
              <a:buFontTx/>
              <a:buNone/>
              <a:defRPr sz="2800" b="1">
                <a:solidFill>
                  <a:schemeClr val="bg1"/>
                </a:solidFill>
                <a:latin typeface="+mj-ea"/>
                <a:ea typeface="+mj-ea"/>
              </a:defRPr>
            </a:lvl3pPr>
            <a:lvl4pPr marL="1371600" indent="0">
              <a:buFontTx/>
              <a:buNone/>
              <a:defRPr sz="2800" b="1">
                <a:solidFill>
                  <a:schemeClr val="bg1"/>
                </a:solidFill>
                <a:latin typeface="+mj-ea"/>
                <a:ea typeface="+mj-ea"/>
              </a:defRPr>
            </a:lvl4pPr>
            <a:lvl5pPr marL="1828800" indent="0">
              <a:buFontTx/>
              <a:buNone/>
              <a:defRPr sz="2800" b="1">
                <a:solidFill>
                  <a:schemeClr val="bg1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lang="en-US" altLang="zh-CN" dirty="0"/>
              <a:t>Click to edit Master title style</a:t>
            </a:r>
          </a:p>
        </p:txBody>
      </p:sp>
      <p:sp>
        <p:nvSpPr>
          <p:cNvPr id="14" name="矩形 13"/>
          <p:cNvSpPr/>
          <p:nvPr userDrawn="1"/>
        </p:nvSpPr>
        <p:spPr>
          <a:xfrm>
            <a:off x="5133728" y="6289530"/>
            <a:ext cx="1906169" cy="461665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pPr algn="ctr"/>
            <a:r>
              <a:rPr lang="zh-CN" altLang="en-US" sz="1200" b="1" spc="300" dirty="0">
                <a:solidFill>
                  <a:schemeClr val="tx2"/>
                </a:solidFill>
                <a:latin typeface="+mj-ea"/>
                <a:ea typeface="+mj-ea"/>
              </a:rPr>
              <a:t>耐劳苦 尚俭朴</a:t>
            </a:r>
            <a:endParaRPr lang="en-US" altLang="zh-CN" sz="1200" b="1" spc="300" dirty="0">
              <a:solidFill>
                <a:schemeClr val="tx2"/>
              </a:solidFill>
              <a:latin typeface="+mj-ea"/>
              <a:ea typeface="+mj-ea"/>
            </a:endParaRPr>
          </a:p>
          <a:p>
            <a:pPr algn="ctr"/>
            <a:r>
              <a:rPr lang="zh-CN" altLang="en-US" sz="1200" b="1" spc="300" dirty="0">
                <a:solidFill>
                  <a:schemeClr val="tx2"/>
                </a:solidFill>
                <a:latin typeface="+mj-ea"/>
                <a:ea typeface="+mj-ea"/>
              </a:rPr>
              <a:t>勤学业 爱国家</a:t>
            </a:r>
          </a:p>
        </p:txBody>
      </p:sp>
      <p:grpSp>
        <p:nvGrpSpPr>
          <p:cNvPr id="17" name="组合 16"/>
          <p:cNvGrpSpPr/>
          <p:nvPr userDrawn="1"/>
        </p:nvGrpSpPr>
        <p:grpSpPr>
          <a:xfrm>
            <a:off x="666750" y="6520363"/>
            <a:ext cx="10858500" cy="0"/>
            <a:chOff x="666750" y="6520363"/>
            <a:chExt cx="10858500" cy="0"/>
          </a:xfrm>
        </p:grpSpPr>
        <p:cxnSp>
          <p:nvCxnSpPr>
            <p:cNvPr id="15" name="直接连接符 14"/>
            <p:cNvCxnSpPr/>
            <p:nvPr userDrawn="1"/>
          </p:nvCxnSpPr>
          <p:spPr>
            <a:xfrm flipH="1">
              <a:off x="7049084" y="6520363"/>
              <a:ext cx="4476166" cy="0"/>
            </a:xfrm>
            <a:prstGeom prst="line">
              <a:avLst/>
            </a:prstGeom>
            <a:ln w="254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 userDrawn="1"/>
          </p:nvCxnSpPr>
          <p:spPr>
            <a:xfrm flipH="1">
              <a:off x="666750" y="6520363"/>
              <a:ext cx="4476166" cy="0"/>
            </a:xfrm>
            <a:prstGeom prst="line">
              <a:avLst/>
            </a:prstGeom>
            <a:ln w="254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95817" y="191044"/>
            <a:ext cx="1953154" cy="61640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1">
    <p:bg>
      <p:bgPr>
        <a:pattFill prst="dot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5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223935"/>
            <a:ext cx="970383" cy="652366"/>
          </a:xfrm>
          <a:prstGeom prst="rect">
            <a:avLst/>
          </a:prstGeom>
          <a:solidFill>
            <a:schemeClr val="accent1">
              <a:lumMod val="75000"/>
            </a:schemeClr>
          </a:solidFill>
          <a:effectLst>
            <a:outerShdw blurRad="88900" sx="102000" sy="102000" algn="ctr" rotWithShape="0">
              <a:prstClr val="black">
                <a:alpha val="25000"/>
              </a:prstClr>
            </a:outerShdw>
          </a:effectLst>
        </p:spPr>
        <p:txBody>
          <a:bodyPr anchor="ctr"/>
          <a:lstStyle>
            <a:lvl1pPr marL="0" indent="0">
              <a:buNone/>
              <a:defRPr sz="40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3" name="文本占位符 5"/>
          <p:cNvSpPr>
            <a:spLocks noGrp="1"/>
          </p:cNvSpPr>
          <p:nvPr>
            <p:ph type="body" sz="quarter" idx="13"/>
          </p:nvPr>
        </p:nvSpPr>
        <p:spPr>
          <a:xfrm>
            <a:off x="1110083" y="223935"/>
            <a:ext cx="6435012" cy="652366"/>
          </a:xfrm>
          <a:prstGeom prst="rect">
            <a:avLst/>
          </a:prstGeom>
          <a:noFill/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2800" b="1">
                <a:solidFill>
                  <a:schemeClr val="accent1">
                    <a:lumMod val="75000"/>
                  </a:schemeClr>
                </a:solidFill>
                <a:effectLst>
                  <a:outerShdw blurRad="88900" sx="102000" sy="102000" algn="ctr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pPr lvl="0"/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4400" b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2022/12/1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49" y="469127"/>
            <a:ext cx="10307927" cy="4093347"/>
          </a:xfrm>
        </p:spPr>
        <p:txBody>
          <a:bodyPr anchor="b">
            <a:normAutofit/>
          </a:bodyPr>
          <a:lstStyle>
            <a:lvl1pPr>
              <a:defRPr sz="600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10307926" cy="647555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2022/12/1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4400" b="0" i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9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9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9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9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2022/12/1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2022/12/1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400" b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2022/12/1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2022/12/1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3200" b="0">
                <a:effectLst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2022/12/1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2022/12/1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2022/12/1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5084" y="0"/>
            <a:ext cx="12207084" cy="3260912"/>
          </a:xfrm>
          <a:prstGeom prst="rect">
            <a:avLst/>
          </a:prstGeom>
        </p:spPr>
      </p:pic>
      <p:sp>
        <p:nvSpPr>
          <p:cNvPr id="36" name="Rectangle 35"/>
          <p:cNvSpPr/>
          <p:nvPr/>
        </p:nvSpPr>
        <p:spPr>
          <a:xfrm>
            <a:off x="-15084" y="0"/>
            <a:ext cx="12207085" cy="3270852"/>
          </a:xfrm>
          <a:prstGeom prst="rect">
            <a:avLst/>
          </a:prstGeom>
          <a:solidFill>
            <a:srgbClr val="0064B8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2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9" name="文本框 11"/>
          <p:cNvSpPr txBox="1"/>
          <p:nvPr/>
        </p:nvSpPr>
        <p:spPr>
          <a:xfrm>
            <a:off x="0" y="1683302"/>
            <a:ext cx="12192001" cy="1445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基于</a:t>
            </a:r>
            <a:r>
              <a:rPr lang="en-US" altLang="zh-CN" sz="4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Tableau</a:t>
            </a:r>
            <a:r>
              <a:rPr lang="zh-CN" altLang="en-US" sz="4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的中国五城市六年</a:t>
            </a:r>
            <a:r>
              <a:rPr lang="en-US" altLang="zh-CN" sz="4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PM2.5</a:t>
            </a:r>
            <a:r>
              <a:rPr lang="zh-CN" altLang="en-US" sz="4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的</a:t>
            </a:r>
            <a:endParaRPr lang="en-US" altLang="zh-CN" sz="44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zh-CN" altLang="en-US" sz="4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大数据可视化</a:t>
            </a:r>
            <a:endParaRPr lang="en-US" altLang="zh-CN" sz="44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0" name="文本框 12"/>
          <p:cNvSpPr txBox="1"/>
          <p:nvPr/>
        </p:nvSpPr>
        <p:spPr>
          <a:xfrm>
            <a:off x="3182321" y="5279536"/>
            <a:ext cx="61539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lnSpc>
                <a:spcPct val="100000"/>
              </a:lnSpc>
            </a:pPr>
            <a:r>
              <a:rPr lang="zh-CN" altLang="en-US" sz="2400" dirty="0">
                <a:solidFill>
                  <a:srgbClr val="0064B8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汇报人：</a:t>
            </a:r>
          </a:p>
          <a:p>
            <a:pPr algn="ctr" fontAlgn="auto">
              <a:lnSpc>
                <a:spcPct val="100000"/>
              </a:lnSpc>
            </a:pPr>
            <a:r>
              <a:rPr lang="en-US" altLang="zh-CN" sz="2400" dirty="0">
                <a:solidFill>
                  <a:srgbClr val="0064B8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2022.11.3</a:t>
            </a:r>
          </a:p>
        </p:txBody>
      </p:sp>
      <p:sp>
        <p:nvSpPr>
          <p:cNvPr id="41" name="Rounded Rectangle 40"/>
          <p:cNvSpPr/>
          <p:nvPr/>
        </p:nvSpPr>
        <p:spPr>
          <a:xfrm>
            <a:off x="2808514" y="185905"/>
            <a:ext cx="6901543" cy="65229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2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11"/>
          <p:cNvSpPr txBox="1"/>
          <p:nvPr/>
        </p:nvSpPr>
        <p:spPr>
          <a:xfrm>
            <a:off x="1" y="3357216"/>
            <a:ext cx="1219199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srgbClr val="0064B8"/>
                </a:solidFill>
                <a:latin typeface="微软雅黑" panose="020B0503020204020204" charset="-122"/>
                <a:ea typeface="微软雅黑" panose="020B0503020204020204" charset="-122"/>
              </a:rPr>
              <a:t>Visualization of Six Year PM2.5 Big Data in Five Chinese Cities Based on Tableau</a:t>
            </a:r>
          </a:p>
        </p:txBody>
      </p:sp>
      <p:sp>
        <p:nvSpPr>
          <p:cNvPr id="9" name="文本框 12"/>
          <p:cNvSpPr txBox="1"/>
          <p:nvPr/>
        </p:nvSpPr>
        <p:spPr>
          <a:xfrm>
            <a:off x="3019036" y="4494744"/>
            <a:ext cx="61539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lnSpc>
                <a:spcPct val="100000"/>
              </a:lnSpc>
            </a:pPr>
            <a:r>
              <a:rPr lang="zh-CN" altLang="en-US" sz="2400" dirty="0">
                <a:solidFill>
                  <a:srgbClr val="0064B8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学院：计算机学院</a:t>
            </a:r>
            <a:endParaRPr lang="en-US" altLang="zh-CN" sz="2400" dirty="0">
              <a:solidFill>
                <a:srgbClr val="0064B8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990">
        <p:fade/>
      </p:transition>
    </mc:Choice>
    <mc:Fallback xmlns="">
      <p:transition spd="med" advTm="199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660400" y="315249"/>
            <a:ext cx="7601971" cy="507831"/>
          </a:xfrm>
        </p:spPr>
        <p:txBody>
          <a:bodyPr>
            <a:normAutofit/>
          </a:bodyPr>
          <a:lstStyle/>
          <a:p>
            <a:r>
              <a:rPr lang="zh-CN" altLang="en-US" dirty="0"/>
              <a:t>大数据可视化工具</a:t>
            </a:r>
            <a:endParaRPr lang="en-US" altLang="zh-CN" dirty="0"/>
          </a:p>
        </p:txBody>
      </p:sp>
      <p:sp>
        <p:nvSpPr>
          <p:cNvPr id="4" name="文本框 3"/>
          <p:cNvSpPr txBox="1"/>
          <p:nvPr/>
        </p:nvSpPr>
        <p:spPr>
          <a:xfrm>
            <a:off x="660400" y="1266825"/>
            <a:ext cx="5257165" cy="4233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lnSpc>
                <a:spcPct val="130000"/>
              </a:lnSpc>
              <a:spcBef>
                <a:spcPts val="600"/>
              </a:spcBef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chemeClr val="accent1">
                    <a:lumMod val="50000"/>
                  </a:schemeClr>
                </a:solidFill>
              </a:rPr>
              <a:t>HighCharts</a:t>
            </a:r>
            <a:endParaRPr lang="zh-CN" alt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08383" y="1690146"/>
            <a:ext cx="10190921" cy="7789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b="1" i="0" dirty="0">
                <a:solidFill>
                  <a:srgbClr val="121212"/>
                </a:solidFill>
                <a:effectLst/>
                <a:latin typeface="-apple-system"/>
              </a:rPr>
              <a:t>HighCharts </a:t>
            </a:r>
            <a:r>
              <a:rPr lang="zh-CN" altLang="en-US" b="1" i="0" dirty="0">
                <a:solidFill>
                  <a:srgbClr val="121212"/>
                </a:solidFill>
                <a:effectLst/>
                <a:latin typeface="-apple-system"/>
              </a:rPr>
              <a:t>是一个用纯 </a:t>
            </a:r>
            <a:r>
              <a:rPr lang="en-US" altLang="zh-CN" b="1" i="0" dirty="0">
                <a:solidFill>
                  <a:srgbClr val="121212"/>
                </a:solidFill>
                <a:effectLst/>
                <a:latin typeface="-apple-system"/>
              </a:rPr>
              <a:t>JavaScript </a:t>
            </a:r>
            <a:r>
              <a:rPr lang="zh-CN" altLang="en-US" b="1" i="0" dirty="0">
                <a:solidFill>
                  <a:srgbClr val="121212"/>
                </a:solidFill>
                <a:effectLst/>
                <a:latin typeface="-apple-system"/>
              </a:rPr>
              <a:t>编写的图表库， 能够简单便捷的在 </a:t>
            </a:r>
            <a:r>
              <a:rPr lang="en-US" altLang="zh-CN" b="1" i="0" dirty="0">
                <a:solidFill>
                  <a:srgbClr val="121212"/>
                </a:solidFill>
                <a:effectLst/>
                <a:latin typeface="-apple-system"/>
              </a:rPr>
              <a:t>Web </a:t>
            </a:r>
            <a:r>
              <a:rPr lang="zh-CN" altLang="en-US" b="1" i="0" dirty="0">
                <a:solidFill>
                  <a:srgbClr val="121212"/>
                </a:solidFill>
                <a:effectLst/>
                <a:latin typeface="-apple-system"/>
              </a:rPr>
              <a:t>应用上添加交互性图表。这是在 </a:t>
            </a:r>
            <a:r>
              <a:rPr lang="en-US" altLang="zh-CN" b="1" i="0" dirty="0">
                <a:solidFill>
                  <a:srgbClr val="121212"/>
                </a:solidFill>
                <a:effectLst/>
                <a:latin typeface="-apple-system"/>
              </a:rPr>
              <a:t>Web </a:t>
            </a:r>
            <a:r>
              <a:rPr lang="zh-CN" altLang="en-US" b="1" i="0" dirty="0">
                <a:solidFill>
                  <a:srgbClr val="121212"/>
                </a:solidFill>
                <a:effectLst/>
                <a:latin typeface="-apple-system"/>
              </a:rPr>
              <a:t>上使用最广泛的图表，企业使用需要购买商业授权。</a:t>
            </a:r>
            <a:endParaRPr lang="zh-CN" altLang="en-US" b="1" dirty="0">
              <a:solidFill>
                <a:schemeClr val="accent1">
                  <a:lumMod val="50000"/>
                </a:schemeClr>
              </a:solidFill>
              <a:sym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383" y="2469077"/>
            <a:ext cx="5892620" cy="3791928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7166032" y="2892398"/>
            <a:ext cx="3710609" cy="25671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130000"/>
              </a:lnSpc>
              <a:spcBef>
                <a:spcPts val="600"/>
              </a:spcBef>
            </a:pPr>
            <a:r>
              <a:rPr lang="en-US" altLang="zh-CN" sz="2000" b="0" i="0" dirty="0">
                <a:solidFill>
                  <a:srgbClr val="121212"/>
                </a:solidFill>
                <a:effectLst/>
                <a:latin typeface="-apple-system"/>
              </a:rPr>
              <a:t>HighCharts </a:t>
            </a:r>
            <a:r>
              <a:rPr lang="zh-CN" altLang="en-US" sz="2000" b="0" i="0" dirty="0">
                <a:solidFill>
                  <a:srgbClr val="121212"/>
                </a:solidFill>
                <a:effectLst/>
                <a:latin typeface="-apple-system"/>
              </a:rPr>
              <a:t>的优劣：</a:t>
            </a:r>
            <a:endParaRPr lang="en-US" altLang="zh-CN" sz="2000" dirty="0">
              <a:sym typeface="+mn-ea"/>
            </a:endParaRPr>
          </a:p>
          <a:p>
            <a:pPr marL="742950" lvl="1" indent="-285750">
              <a:lnSpc>
                <a:spcPct val="130000"/>
              </a:lnSpc>
              <a:spcBef>
                <a:spcPts val="600"/>
              </a:spcBef>
              <a:buFont typeface="Wingdings" panose="05000000000000000000" charset="0"/>
              <a:buChar char=""/>
            </a:pP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使用门槛极低，兼容性好</a:t>
            </a:r>
            <a:endParaRPr lang="en-US" altLang="zh-CN" b="0" i="0" dirty="0">
              <a:solidFill>
                <a:srgbClr val="121212"/>
              </a:solidFill>
              <a:effectLst/>
              <a:latin typeface="-apple-system"/>
            </a:endParaRPr>
          </a:p>
          <a:p>
            <a:pPr marL="742950" lvl="1" indent="-285750">
              <a:lnSpc>
                <a:spcPct val="130000"/>
              </a:lnSpc>
              <a:spcBef>
                <a:spcPts val="600"/>
              </a:spcBef>
              <a:buFont typeface="Wingdings" panose="05000000000000000000" charset="0"/>
              <a:buChar char=""/>
            </a:pP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使用广泛，非常成熟</a:t>
            </a:r>
            <a:endParaRPr lang="en-US" altLang="zh-CN" b="0" i="0" dirty="0">
              <a:solidFill>
                <a:srgbClr val="121212"/>
              </a:solidFill>
              <a:effectLst/>
              <a:latin typeface="-apple-system"/>
            </a:endParaRPr>
          </a:p>
          <a:p>
            <a:pPr marL="742950" lvl="1" indent="-285750">
              <a:lnSpc>
                <a:spcPct val="130000"/>
              </a:lnSpc>
              <a:spcBef>
                <a:spcPts val="600"/>
              </a:spcBef>
              <a:buFont typeface="Wingdings" panose="05000000000000000000" charset="0"/>
              <a:buChar char=""/>
            </a:pP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样式比较陈旧、图表难以扩展</a:t>
            </a:r>
            <a:endParaRPr lang="en-US" altLang="zh-CN" b="0" i="0" dirty="0">
              <a:solidFill>
                <a:srgbClr val="121212"/>
              </a:solidFill>
              <a:effectLst/>
              <a:latin typeface="-apple-system"/>
            </a:endParaRPr>
          </a:p>
          <a:p>
            <a:pPr marL="742950" lvl="1" indent="-285750">
              <a:lnSpc>
                <a:spcPct val="130000"/>
              </a:lnSpc>
              <a:spcBef>
                <a:spcPts val="600"/>
              </a:spcBef>
              <a:buFont typeface="Wingdings" panose="05000000000000000000" charset="0"/>
              <a:buChar char=""/>
            </a:pP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商业上使用需要购买版权</a:t>
            </a:r>
            <a:endParaRPr lang="zh-CN" altLang="en-US" sz="1800" dirty="0"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381"/>
    </mc:Choice>
    <mc:Fallback xmlns="">
      <p:transition spd="slow" advTm="14381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660400" y="315249"/>
            <a:ext cx="7601971" cy="507831"/>
          </a:xfrm>
        </p:spPr>
        <p:txBody>
          <a:bodyPr>
            <a:normAutofit/>
          </a:bodyPr>
          <a:lstStyle/>
          <a:p>
            <a:r>
              <a:rPr lang="zh-CN" altLang="en-US" dirty="0"/>
              <a:t>大数据可视化工具</a:t>
            </a:r>
            <a:endParaRPr lang="en-US" altLang="zh-CN" dirty="0"/>
          </a:p>
        </p:txBody>
      </p:sp>
      <p:sp>
        <p:nvSpPr>
          <p:cNvPr id="4" name="文本框 3"/>
          <p:cNvSpPr txBox="1"/>
          <p:nvPr/>
        </p:nvSpPr>
        <p:spPr>
          <a:xfrm>
            <a:off x="660400" y="1266825"/>
            <a:ext cx="5257165" cy="4233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lnSpc>
                <a:spcPct val="130000"/>
              </a:lnSpc>
              <a:spcBef>
                <a:spcPts val="600"/>
              </a:spcBef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chemeClr val="accent1">
                    <a:lumMod val="50000"/>
                  </a:schemeClr>
                </a:solidFill>
              </a:rPr>
              <a:t>ECharts</a:t>
            </a:r>
            <a:endParaRPr lang="zh-CN" alt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08383" y="1690146"/>
            <a:ext cx="10190921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dirty="0"/>
              <a:t>ECharts </a:t>
            </a:r>
            <a:r>
              <a:rPr lang="zh-CN" altLang="en-US" dirty="0"/>
              <a:t>缩写自 </a:t>
            </a:r>
            <a:r>
              <a:rPr lang="en-US" altLang="zh-CN" dirty="0"/>
              <a:t>Enterprise Charts</a:t>
            </a:r>
            <a:r>
              <a:rPr lang="zh-CN" altLang="en-US" dirty="0"/>
              <a:t>，企业级图表，开源来自百度数据可视化团队，是一个纯 </a:t>
            </a:r>
            <a:r>
              <a:rPr lang="en-US" altLang="zh-CN" dirty="0"/>
              <a:t>Javascript </a:t>
            </a:r>
            <a:r>
              <a:rPr lang="zh-CN" altLang="en-US" dirty="0"/>
              <a:t>的图表库，可以流畅的运行在 </a:t>
            </a:r>
            <a:r>
              <a:rPr lang="en-US" altLang="zh-CN" dirty="0"/>
              <a:t>PC </a:t>
            </a:r>
            <a:r>
              <a:rPr lang="zh-CN" altLang="en-US" dirty="0"/>
              <a:t>和移动设备上，兼容当前绝大部分浏览器，底层依赖另一个也是该团队自主研发的轻量级的 </a:t>
            </a:r>
            <a:r>
              <a:rPr lang="en-US" altLang="zh-CN" dirty="0"/>
              <a:t>Canvas </a:t>
            </a:r>
            <a:r>
              <a:rPr lang="zh-CN" altLang="en-US" dirty="0"/>
              <a:t>类库 </a:t>
            </a:r>
            <a:r>
              <a:rPr lang="en-US" altLang="zh-CN" dirty="0"/>
              <a:t>ZRender</a:t>
            </a:r>
            <a:r>
              <a:rPr lang="zh-CN" altLang="en-US" dirty="0"/>
              <a:t>，提供直观，生动，可交互，可高度个性化定制的数据可视化图表。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目前国内市场占有率处于绝对领先地位。</a:t>
            </a:r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7524719" y="2494883"/>
            <a:ext cx="4404339" cy="40844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130000"/>
              </a:lnSpc>
              <a:spcBef>
                <a:spcPts val="600"/>
              </a:spcBef>
            </a:pPr>
            <a:r>
              <a:rPr lang="en-US" altLang="zh-CN" sz="2000" b="0" i="0" dirty="0">
                <a:solidFill>
                  <a:srgbClr val="121212"/>
                </a:solidFill>
                <a:effectLst/>
                <a:latin typeface="-apple-system"/>
              </a:rPr>
              <a:t>ECharts </a:t>
            </a:r>
            <a:r>
              <a:rPr lang="zh-CN" altLang="en-US" sz="2000" b="0" i="0" dirty="0">
                <a:solidFill>
                  <a:srgbClr val="121212"/>
                </a:solidFill>
                <a:effectLst/>
                <a:latin typeface="-apple-system"/>
              </a:rPr>
              <a:t>的优劣：</a:t>
            </a:r>
            <a:endParaRPr lang="en-US" altLang="zh-CN" sz="2000" dirty="0">
              <a:sym typeface="+mn-ea"/>
            </a:endParaRPr>
          </a:p>
          <a:p>
            <a:pPr marL="742950" lvl="1" indent="-285750">
              <a:lnSpc>
                <a:spcPct val="130000"/>
              </a:lnSpc>
              <a:spcBef>
                <a:spcPts val="600"/>
              </a:spcBef>
              <a:buFont typeface="Wingdings" panose="05000000000000000000" charset="0"/>
              <a:buChar char=""/>
            </a:pP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丰富的图表类型，覆盖主流常规的统计图表使用广泛，非常成熟</a:t>
            </a:r>
            <a:endParaRPr lang="en-US" altLang="zh-CN" b="0" i="0" dirty="0">
              <a:solidFill>
                <a:srgbClr val="121212"/>
              </a:solidFill>
              <a:effectLst/>
              <a:latin typeface="-apple-system"/>
            </a:endParaRPr>
          </a:p>
          <a:p>
            <a:pPr marL="742950" lvl="1" indent="-285750">
              <a:lnSpc>
                <a:spcPct val="130000"/>
              </a:lnSpc>
              <a:spcBef>
                <a:spcPts val="600"/>
              </a:spcBef>
              <a:buFont typeface="Wingdings" panose="05000000000000000000" charset="0"/>
              <a:buChar char=""/>
            </a:pP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配置项驱动，三级个性化图表样式管理</a:t>
            </a:r>
            <a:endParaRPr lang="en-US" altLang="zh-CN" b="0" i="0" dirty="0">
              <a:solidFill>
                <a:srgbClr val="121212"/>
              </a:solidFill>
              <a:effectLst/>
              <a:latin typeface="-apple-system"/>
            </a:endParaRPr>
          </a:p>
          <a:p>
            <a:pPr marL="742950" lvl="1" indent="-285750">
              <a:lnSpc>
                <a:spcPct val="130000"/>
              </a:lnSpc>
              <a:spcBef>
                <a:spcPts val="600"/>
              </a:spcBef>
              <a:buFont typeface="Wingdings" panose="05000000000000000000" charset="0"/>
              <a:buChar char=""/>
            </a:pP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移动端优化，交互和布局适配，按需打包</a:t>
            </a:r>
            <a:endParaRPr lang="en-US" altLang="zh-CN" b="0" i="0" dirty="0">
              <a:solidFill>
                <a:srgbClr val="121212"/>
              </a:solidFill>
              <a:effectLst/>
              <a:latin typeface="-apple-system"/>
            </a:endParaRPr>
          </a:p>
          <a:p>
            <a:pPr marL="742950" lvl="1" indent="-285750">
              <a:lnSpc>
                <a:spcPct val="130000"/>
              </a:lnSpc>
              <a:spcBef>
                <a:spcPts val="600"/>
              </a:spcBef>
              <a:buFont typeface="Wingdings" panose="05000000000000000000" charset="0"/>
              <a:buChar char=""/>
            </a:pP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深度的交互式数据探索</a:t>
            </a:r>
            <a:endParaRPr lang="en-US" altLang="zh-CN" dirty="0">
              <a:solidFill>
                <a:srgbClr val="121212"/>
              </a:solidFill>
              <a:latin typeface="-apple-system"/>
            </a:endParaRPr>
          </a:p>
          <a:p>
            <a:pPr marL="742950" lvl="1" indent="-285750">
              <a:lnSpc>
                <a:spcPct val="130000"/>
              </a:lnSpc>
              <a:spcBef>
                <a:spcPts val="600"/>
              </a:spcBef>
              <a:buFont typeface="Wingdings" panose="05000000000000000000" charset="0"/>
              <a:buChar char=""/>
            </a:pP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地理特效（百度迁徙，百度人气，公交轨迹等效果）</a:t>
            </a:r>
            <a:endParaRPr lang="zh-CN" altLang="en-US" sz="1800" dirty="0"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00" y="2884399"/>
            <a:ext cx="6994324" cy="329934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211"/>
    </mc:Choice>
    <mc:Fallback xmlns="">
      <p:transition spd="slow" advTm="8211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660400" y="315249"/>
            <a:ext cx="7601971" cy="507831"/>
          </a:xfrm>
        </p:spPr>
        <p:txBody>
          <a:bodyPr>
            <a:normAutofit/>
          </a:bodyPr>
          <a:lstStyle/>
          <a:p>
            <a:r>
              <a:rPr lang="zh-CN" altLang="en-US" dirty="0"/>
              <a:t>大数据可视化工具</a:t>
            </a:r>
            <a:endParaRPr lang="en-US" altLang="zh-CN" dirty="0"/>
          </a:p>
        </p:txBody>
      </p:sp>
      <p:sp>
        <p:nvSpPr>
          <p:cNvPr id="4" name="文本框 3"/>
          <p:cNvSpPr txBox="1"/>
          <p:nvPr/>
        </p:nvSpPr>
        <p:spPr>
          <a:xfrm>
            <a:off x="660400" y="1266825"/>
            <a:ext cx="5257165" cy="4233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lnSpc>
                <a:spcPct val="130000"/>
              </a:lnSpc>
              <a:spcBef>
                <a:spcPts val="600"/>
              </a:spcBef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chemeClr val="accent1">
                    <a:lumMod val="50000"/>
                  </a:schemeClr>
                </a:solidFill>
              </a:rPr>
              <a:t>Vega</a:t>
            </a:r>
            <a:endParaRPr lang="zh-CN" alt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08383" y="1690146"/>
            <a:ext cx="10190921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Vega 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是华盛顿大学计算机学院数据交互实验室（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IDL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）开发的一套交互图形语法，定义了数据到图形的映射规则、常见的交互语法和常见的图形元素，用户可以自由使用 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Vega 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语法进行组合构建出各种各样的图表。</a:t>
            </a:r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7577728" y="2663155"/>
            <a:ext cx="4404339" cy="3287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130000"/>
              </a:lnSpc>
              <a:spcBef>
                <a:spcPts val="600"/>
              </a:spcBef>
            </a:pPr>
            <a:r>
              <a:rPr lang="en-US" altLang="zh-CN" sz="2000" b="0" i="0" dirty="0">
                <a:solidFill>
                  <a:srgbClr val="121212"/>
                </a:solidFill>
                <a:effectLst/>
                <a:latin typeface="-apple-system"/>
              </a:rPr>
              <a:t>Vega</a:t>
            </a:r>
            <a:r>
              <a:rPr lang="zh-CN" altLang="en-US" sz="2000" b="0" i="0" dirty="0">
                <a:solidFill>
                  <a:srgbClr val="121212"/>
                </a:solidFill>
                <a:effectLst/>
                <a:latin typeface="-apple-system"/>
              </a:rPr>
              <a:t>的优劣：</a:t>
            </a:r>
            <a:endParaRPr lang="en-US" altLang="zh-CN" sz="2000" dirty="0">
              <a:sym typeface="+mn-ea"/>
            </a:endParaRPr>
          </a:p>
          <a:p>
            <a:pPr marL="742950" lvl="1" indent="-285750">
              <a:lnSpc>
                <a:spcPct val="130000"/>
              </a:lnSpc>
              <a:spcBef>
                <a:spcPts val="600"/>
              </a:spcBef>
              <a:buFont typeface="Wingdings" panose="05000000000000000000" charset="0"/>
              <a:buChar char=""/>
            </a:pP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完全基于 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JSON 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语法，提供从数据到图形的映射规则</a:t>
            </a:r>
            <a:endParaRPr lang="en-US" altLang="zh-CN" b="0" i="0" dirty="0">
              <a:solidFill>
                <a:srgbClr val="121212"/>
              </a:solidFill>
              <a:effectLst/>
              <a:latin typeface="-apple-system"/>
            </a:endParaRPr>
          </a:p>
          <a:p>
            <a:pPr marL="742950" lvl="1" indent="-285750">
              <a:lnSpc>
                <a:spcPct val="130000"/>
              </a:lnSpc>
              <a:spcBef>
                <a:spcPts val="600"/>
              </a:spcBef>
              <a:buFont typeface="Wingdings" panose="05000000000000000000" charset="0"/>
              <a:buChar char=""/>
            </a:pP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支持常见的交互语法</a:t>
            </a:r>
            <a:endParaRPr lang="en-US" altLang="zh-CN" b="0" i="0" dirty="0">
              <a:solidFill>
                <a:srgbClr val="121212"/>
              </a:solidFill>
              <a:effectLst/>
              <a:latin typeface="-apple-system"/>
            </a:endParaRPr>
          </a:p>
          <a:p>
            <a:pPr marL="742950" lvl="1" indent="-285750">
              <a:lnSpc>
                <a:spcPct val="130000"/>
              </a:lnSpc>
              <a:spcBef>
                <a:spcPts val="600"/>
              </a:spcBef>
              <a:buFont typeface="Wingdings" panose="05000000000000000000" charset="0"/>
              <a:buChar char=""/>
            </a:pP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复杂的语法设计，使用和学习成本很高</a:t>
            </a:r>
            <a:endParaRPr lang="en-US" altLang="zh-CN" b="0" i="0" dirty="0">
              <a:solidFill>
                <a:srgbClr val="121212"/>
              </a:solidFill>
              <a:effectLst/>
              <a:latin typeface="-apple-system"/>
            </a:endParaRPr>
          </a:p>
          <a:p>
            <a:pPr marL="742950" lvl="1" indent="-285750">
              <a:lnSpc>
                <a:spcPct val="130000"/>
              </a:lnSpc>
              <a:spcBef>
                <a:spcPts val="600"/>
              </a:spcBef>
              <a:buFont typeface="Wingdings" panose="05000000000000000000" charset="0"/>
              <a:buChar char=""/>
            </a:pP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Vega 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在学术上有着比较完美的语法设计，但在工程易用性上比较欠缺</a:t>
            </a:r>
            <a:endParaRPr lang="en-US" altLang="zh-CN" b="0" i="0" dirty="0">
              <a:solidFill>
                <a:srgbClr val="121212"/>
              </a:solidFill>
              <a:effectLst/>
              <a:latin typeface="-apple-system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2663155"/>
            <a:ext cx="8024768" cy="26509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028"/>
    </mc:Choice>
    <mc:Fallback xmlns="">
      <p:transition spd="slow" advTm="9028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660400" y="315249"/>
            <a:ext cx="7601971" cy="507831"/>
          </a:xfrm>
        </p:spPr>
        <p:txBody>
          <a:bodyPr>
            <a:normAutofit/>
          </a:bodyPr>
          <a:lstStyle/>
          <a:p>
            <a:r>
              <a:rPr lang="zh-CN" altLang="en-US" dirty="0"/>
              <a:t>大数据可视化工具</a:t>
            </a:r>
            <a:endParaRPr lang="en-US" altLang="zh-CN" dirty="0"/>
          </a:p>
        </p:txBody>
      </p:sp>
      <p:sp>
        <p:nvSpPr>
          <p:cNvPr id="4" name="文本框 3"/>
          <p:cNvSpPr txBox="1"/>
          <p:nvPr/>
        </p:nvSpPr>
        <p:spPr>
          <a:xfrm>
            <a:off x="660400" y="1266825"/>
            <a:ext cx="5257165" cy="4233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lnSpc>
                <a:spcPct val="130000"/>
              </a:lnSpc>
              <a:spcBef>
                <a:spcPts val="600"/>
              </a:spcBef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chemeClr val="accent1">
                    <a:lumMod val="50000"/>
                  </a:schemeClr>
                </a:solidFill>
              </a:rPr>
              <a:t>FineBI</a:t>
            </a:r>
            <a:endParaRPr lang="zh-CN" alt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08383" y="1690146"/>
            <a:ext cx="10190921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i="0" dirty="0">
                <a:solidFill>
                  <a:srgbClr val="121212"/>
                </a:solidFill>
                <a:effectLst/>
                <a:latin typeface="-apple-system"/>
              </a:rPr>
              <a:t>简洁明了的数据分析工具，优点是零代码可视化、可视化图表丰富，只需要拖拖拽拽就可以完成十分炫酷的可视化效果。</a:t>
            </a:r>
            <a:endParaRPr lang="en-US" altLang="zh-CN" i="0" dirty="0">
              <a:solidFill>
                <a:srgbClr val="121212"/>
              </a:solidFill>
              <a:effectLst/>
              <a:latin typeface="-apple-system"/>
            </a:endParaRPr>
          </a:p>
          <a:p>
            <a:r>
              <a:rPr lang="zh-CN" altLang="en-US" i="0" dirty="0">
                <a:solidFill>
                  <a:srgbClr val="121212"/>
                </a:solidFill>
                <a:effectLst/>
                <a:latin typeface="-apple-system"/>
              </a:rPr>
              <a:t>拥有数据整合、可视化数据处理、探索性分析、数据挖掘、可视化分析报告等功能，更重要的是个人版免费。</a:t>
            </a:r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7339189" y="2689659"/>
            <a:ext cx="4404339" cy="21345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130000"/>
              </a:lnSpc>
              <a:spcBef>
                <a:spcPts val="600"/>
              </a:spcBef>
            </a:pPr>
            <a:r>
              <a:rPr lang="en-US" altLang="zh-CN" sz="2000" dirty="0">
                <a:solidFill>
                  <a:srgbClr val="121212"/>
                </a:solidFill>
                <a:latin typeface="-apple-system"/>
              </a:rPr>
              <a:t>FineBI</a:t>
            </a:r>
            <a:r>
              <a:rPr lang="en-US" altLang="zh-CN" sz="2000" b="0" i="0" dirty="0">
                <a:solidFill>
                  <a:srgbClr val="121212"/>
                </a:solidFill>
                <a:effectLst/>
                <a:latin typeface="-apple-system"/>
              </a:rPr>
              <a:t> </a:t>
            </a:r>
            <a:r>
              <a:rPr lang="zh-CN" altLang="en-US" sz="2000" b="0" i="0" dirty="0">
                <a:solidFill>
                  <a:srgbClr val="121212"/>
                </a:solidFill>
                <a:effectLst/>
                <a:latin typeface="-apple-system"/>
              </a:rPr>
              <a:t>的优劣：</a:t>
            </a:r>
            <a:endParaRPr lang="en-US" altLang="zh-CN" sz="2000" dirty="0">
              <a:sym typeface="+mn-ea"/>
            </a:endParaRPr>
          </a:p>
          <a:p>
            <a:pPr marL="742950" lvl="1" indent="-285750">
              <a:lnSpc>
                <a:spcPct val="130000"/>
              </a:lnSpc>
              <a:spcBef>
                <a:spcPts val="600"/>
              </a:spcBef>
              <a:buFont typeface="Wingdings" panose="05000000000000000000" charset="0"/>
              <a:buChar char=""/>
            </a:pP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FineBI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做到了自助式分析</a:t>
            </a:r>
            <a:endParaRPr lang="en-US" altLang="zh-CN" b="0" i="0" dirty="0">
              <a:solidFill>
                <a:srgbClr val="121212"/>
              </a:solidFill>
              <a:effectLst/>
              <a:latin typeface="-apple-system"/>
            </a:endParaRPr>
          </a:p>
          <a:p>
            <a:pPr marL="742950" lvl="1" indent="-285750">
              <a:lnSpc>
                <a:spcPct val="130000"/>
              </a:lnSpc>
              <a:spcBef>
                <a:spcPts val="600"/>
              </a:spcBef>
              <a:buFont typeface="Wingdings" panose="05000000000000000000" charset="0"/>
              <a:buChar char=""/>
            </a:pP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图表类型丰富，数据分析功能较强大，钻取，筛选，分组等功能都有</a:t>
            </a:r>
            <a:endParaRPr lang="en-US" altLang="zh-CN" b="0" i="0" dirty="0">
              <a:solidFill>
                <a:srgbClr val="121212"/>
              </a:solidFill>
              <a:effectLst/>
              <a:latin typeface="-apple-system"/>
            </a:endParaRPr>
          </a:p>
          <a:p>
            <a:pPr marL="742950" lvl="1" indent="-285750">
              <a:lnSpc>
                <a:spcPct val="130000"/>
              </a:lnSpc>
              <a:spcBef>
                <a:spcPts val="600"/>
              </a:spcBef>
              <a:buFont typeface="Wingdings" panose="05000000000000000000" charset="0"/>
              <a:buChar char=""/>
            </a:pP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真正熟练掌握有一定难度</a:t>
            </a:r>
            <a:endParaRPr lang="en-US" altLang="zh-CN" b="0" i="0" dirty="0">
              <a:solidFill>
                <a:srgbClr val="121212"/>
              </a:solidFill>
              <a:effectLst/>
              <a:latin typeface="-apple-system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652" y="2890475"/>
            <a:ext cx="6058452" cy="34495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891"/>
    </mc:Choice>
    <mc:Fallback xmlns="">
      <p:transition spd="slow" advTm="9891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zh-CN" altLang="en-US" dirty="0">
                <a:solidFill>
                  <a:schemeClr val="bg1"/>
                </a:solidFill>
              </a:rPr>
              <a:t>目录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336675" y="1678940"/>
            <a:ext cx="946885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一</a:t>
            </a:r>
            <a:r>
              <a:rPr lang="en-US" altLang="zh-CN" sz="32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 </a:t>
            </a:r>
            <a:r>
              <a:rPr lang="zh-CN" altLang="en-US" sz="32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大数据可视化概述</a:t>
            </a:r>
          </a:p>
          <a:p>
            <a:endParaRPr lang="zh-CN" altLang="en-US" sz="3200" b="1" dirty="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sz="32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二</a:t>
            </a:r>
            <a:r>
              <a:rPr lang="en-US" altLang="zh-CN" sz="32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 </a:t>
            </a:r>
            <a:r>
              <a:rPr lang="zh-CN" altLang="en-US" sz="32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大数据可视化工具</a:t>
            </a:r>
          </a:p>
          <a:p>
            <a:endParaRPr lang="zh-CN" altLang="en-US" sz="3200" b="1" dirty="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sz="32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三</a:t>
            </a:r>
            <a:r>
              <a:rPr lang="en-US" altLang="zh-CN" sz="32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 </a:t>
            </a:r>
            <a:r>
              <a:rPr lang="zh-CN" altLang="en-US" sz="32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基于</a:t>
            </a:r>
            <a:r>
              <a:rPr lang="en-US" altLang="zh-CN" sz="32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Tableau</a:t>
            </a:r>
            <a:r>
              <a:rPr lang="zh-CN" altLang="en-US" sz="32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实例分析（中国五城市六年</a:t>
            </a:r>
            <a:r>
              <a:rPr lang="en-US" altLang="zh-CN" sz="32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PM2.5</a:t>
            </a:r>
          </a:p>
          <a:p>
            <a:r>
              <a:rPr lang="zh-CN" altLang="en-US" sz="32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大数据可视化）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01"/>
    </mc:Choice>
    <mc:Fallback xmlns="">
      <p:transition spd="slow" advTm="2101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660400" y="315249"/>
            <a:ext cx="7601971" cy="507831"/>
          </a:xfrm>
        </p:spPr>
        <p:txBody>
          <a:bodyPr>
            <a:normAutofit/>
          </a:bodyPr>
          <a:lstStyle/>
          <a:p>
            <a:r>
              <a:rPr lang="en-US" altLang="zh-CN" dirty="0"/>
              <a:t> </a:t>
            </a:r>
            <a:r>
              <a:rPr lang="zh-CN" altLang="en-US" dirty="0"/>
              <a:t>中国五城市六年</a:t>
            </a:r>
            <a:r>
              <a:rPr lang="en-US" altLang="zh-CN" dirty="0"/>
              <a:t>PM2.5</a:t>
            </a:r>
            <a:r>
              <a:rPr lang="zh-CN" altLang="en-US" dirty="0"/>
              <a:t>大数据可视化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483234" y="1132265"/>
            <a:ext cx="9965459" cy="12205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lnSpc>
                <a:spcPct val="130000"/>
              </a:lnSpc>
              <a:spcBef>
                <a:spcPts val="600"/>
              </a:spcBef>
              <a:buFont typeface="Wingdings" panose="05000000000000000000" pitchFamily="2" charset="2"/>
              <a:buChar char="p"/>
            </a:pPr>
            <a:r>
              <a:rPr lang="zh-CN" altLang="en-US" b="1" dirty="0">
                <a:solidFill>
                  <a:schemeClr val="accent1">
                    <a:lumMod val="50000"/>
                  </a:schemeClr>
                </a:solidFill>
                <a:sym typeface="+mn-ea"/>
              </a:rPr>
              <a:t>原始数据集的采集</a:t>
            </a:r>
            <a:endParaRPr lang="zh-CN" altLang="en-US" b="1" dirty="0">
              <a:solidFill>
                <a:schemeClr val="accent1">
                  <a:lumMod val="50000"/>
                </a:schemeClr>
              </a:solidFill>
            </a:endParaRPr>
          </a:p>
          <a:p>
            <a:pPr marL="742950" lvl="1" indent="-285750">
              <a:lnSpc>
                <a:spcPct val="130000"/>
              </a:lnSpc>
              <a:spcBef>
                <a:spcPts val="600"/>
              </a:spcBef>
              <a:buFont typeface="Wingdings" panose="05000000000000000000" charset="0"/>
              <a:buChar char=""/>
            </a:pPr>
            <a:r>
              <a:rPr lang="zh-CN" altLang="en-US" sz="1600" dirty="0">
                <a:sym typeface="+mn-ea"/>
              </a:rPr>
              <a:t>本项目在开源的数据集网站</a:t>
            </a:r>
            <a:r>
              <a:rPr lang="en-US" altLang="zh-CN" sz="1600" dirty="0">
                <a:sym typeface="+mn-ea"/>
              </a:rPr>
              <a:t>Kaggle</a:t>
            </a:r>
            <a:r>
              <a:rPr lang="zh-CN" altLang="en-US" sz="1600" dirty="0">
                <a:sym typeface="+mn-ea"/>
              </a:rPr>
              <a:t>上进行原始数据集的采集</a:t>
            </a:r>
            <a:endParaRPr lang="en-US" altLang="zh-CN" sz="1600" dirty="0">
              <a:sym typeface="+mn-ea"/>
            </a:endParaRPr>
          </a:p>
          <a:p>
            <a:pPr marL="742950" lvl="1" indent="-285750">
              <a:lnSpc>
                <a:spcPct val="130000"/>
              </a:lnSpc>
              <a:spcBef>
                <a:spcPts val="600"/>
              </a:spcBef>
              <a:buFont typeface="Wingdings" panose="05000000000000000000" charset="0"/>
              <a:buChar char=""/>
            </a:pPr>
            <a:r>
              <a:rPr lang="zh-CN" altLang="en-US" sz="1600" dirty="0">
                <a:sym typeface="+mn-ea"/>
              </a:rPr>
              <a:t>原始数据集共计</a:t>
            </a:r>
            <a:r>
              <a:rPr lang="en-US" altLang="zh-CN" sz="1600" dirty="0">
                <a:sym typeface="+mn-ea"/>
              </a:rPr>
              <a:t>262920</a:t>
            </a:r>
            <a:r>
              <a:rPr lang="zh-CN" altLang="en-US" sz="1600" dirty="0">
                <a:sym typeface="+mn-ea"/>
              </a:rPr>
              <a:t>行</a:t>
            </a:r>
            <a:endParaRPr lang="en-US" altLang="zh-CN" sz="1600" dirty="0"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177" y="2271936"/>
            <a:ext cx="9884238" cy="39902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123"/>
    </mc:Choice>
    <mc:Fallback xmlns="">
      <p:transition spd="slow" advTm="14123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660400" y="315249"/>
            <a:ext cx="7601971" cy="507831"/>
          </a:xfrm>
        </p:spPr>
        <p:txBody>
          <a:bodyPr>
            <a:normAutofit/>
          </a:bodyPr>
          <a:lstStyle/>
          <a:p>
            <a:r>
              <a:rPr lang="en-US" altLang="zh-CN" dirty="0"/>
              <a:t> </a:t>
            </a:r>
            <a:r>
              <a:rPr lang="zh-CN" altLang="en-US" dirty="0"/>
              <a:t>中国五城市六年</a:t>
            </a:r>
            <a:r>
              <a:rPr lang="en-US" altLang="zh-CN" dirty="0"/>
              <a:t>PM2.5</a:t>
            </a:r>
            <a:r>
              <a:rPr lang="zh-CN" altLang="en-US" dirty="0"/>
              <a:t>大数据可视化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427478" y="931543"/>
            <a:ext cx="9965459" cy="41883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lnSpc>
                <a:spcPct val="130000"/>
              </a:lnSpc>
              <a:spcBef>
                <a:spcPts val="600"/>
              </a:spcBef>
              <a:buFont typeface="Wingdings" panose="05000000000000000000" pitchFamily="2" charset="2"/>
              <a:buChar char="p"/>
            </a:pPr>
            <a:r>
              <a:rPr lang="zh-CN" altLang="en-US" b="1" dirty="0">
                <a:solidFill>
                  <a:schemeClr val="accent1">
                    <a:lumMod val="50000"/>
                  </a:schemeClr>
                </a:solidFill>
                <a:sym typeface="+mn-ea"/>
              </a:rPr>
              <a:t>原始数据集概览</a:t>
            </a:r>
            <a:endParaRPr lang="zh-CN" alt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6020" y="1458839"/>
            <a:ext cx="8037032" cy="4818396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-1" y="1505988"/>
            <a:ext cx="4190071" cy="56678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130000"/>
              </a:lnSpc>
              <a:spcBef>
                <a:spcPts val="600"/>
              </a:spcBef>
            </a:pPr>
            <a:endParaRPr lang="en-US" altLang="zh-CN" b="0" i="0" dirty="0">
              <a:effectLst/>
              <a:latin typeface="inherit"/>
            </a:endParaRPr>
          </a:p>
          <a:p>
            <a:pPr marL="742950" lvl="1" indent="-285750">
              <a:lnSpc>
                <a:spcPct val="130000"/>
              </a:lnSpc>
              <a:spcBef>
                <a:spcPts val="600"/>
              </a:spcBef>
              <a:buFont typeface="Wingdings" panose="05000000000000000000" charset="0"/>
              <a:buChar char=""/>
            </a:pPr>
            <a:r>
              <a:rPr lang="zh-CN" altLang="en-US" dirty="0">
                <a:latin typeface="inherit"/>
              </a:rPr>
              <a:t>数据号</a:t>
            </a:r>
            <a:endParaRPr lang="en-US" altLang="zh-CN" dirty="0">
              <a:latin typeface="inherit"/>
            </a:endParaRPr>
          </a:p>
          <a:p>
            <a:pPr marL="742950" lvl="1" indent="-285750">
              <a:lnSpc>
                <a:spcPct val="130000"/>
              </a:lnSpc>
              <a:spcBef>
                <a:spcPts val="600"/>
              </a:spcBef>
              <a:buFont typeface="Wingdings" panose="05000000000000000000" charset="0"/>
              <a:buChar char=""/>
            </a:pPr>
            <a:r>
              <a:rPr lang="zh-CN" altLang="en-US" b="0" i="0" dirty="0">
                <a:effectLst/>
                <a:latin typeface="inherit"/>
              </a:rPr>
              <a:t>时间（年、月、日、时刻）</a:t>
            </a:r>
            <a:endParaRPr lang="en-US" altLang="zh-CN" b="0" i="0" dirty="0">
              <a:effectLst/>
              <a:latin typeface="inherit"/>
            </a:endParaRPr>
          </a:p>
          <a:p>
            <a:pPr marL="742950" lvl="1" indent="-285750">
              <a:lnSpc>
                <a:spcPct val="130000"/>
              </a:lnSpc>
              <a:spcBef>
                <a:spcPts val="600"/>
              </a:spcBef>
              <a:buFont typeface="Wingdings" panose="05000000000000000000" charset="0"/>
              <a:buChar char=""/>
            </a:pPr>
            <a:r>
              <a:rPr lang="zh-CN" altLang="en-US" dirty="0">
                <a:latin typeface="inherit"/>
              </a:rPr>
              <a:t>季节</a:t>
            </a:r>
            <a:endParaRPr lang="en-US" altLang="zh-CN" dirty="0">
              <a:latin typeface="inherit"/>
            </a:endParaRPr>
          </a:p>
          <a:p>
            <a:pPr marL="742950" lvl="1" indent="-285750">
              <a:lnSpc>
                <a:spcPct val="130000"/>
              </a:lnSpc>
              <a:spcBef>
                <a:spcPts val="600"/>
              </a:spcBef>
              <a:buFont typeface="Wingdings" panose="05000000000000000000" charset="0"/>
              <a:buChar char=""/>
            </a:pPr>
            <a:r>
              <a:rPr lang="en-US" altLang="zh-CN" b="0" i="0" dirty="0">
                <a:effectLst/>
                <a:latin typeface="inherit"/>
              </a:rPr>
              <a:t>PM2.5</a:t>
            </a:r>
            <a:r>
              <a:rPr lang="zh-CN" altLang="en-US" b="0" i="0" dirty="0">
                <a:effectLst/>
                <a:latin typeface="inherit"/>
              </a:rPr>
              <a:t>观测点数据（三个）</a:t>
            </a:r>
            <a:endParaRPr lang="en-US" altLang="zh-CN" b="0" i="0" dirty="0">
              <a:effectLst/>
              <a:latin typeface="inherit"/>
            </a:endParaRPr>
          </a:p>
          <a:p>
            <a:pPr marL="742950" lvl="1" indent="-285750">
              <a:lnSpc>
                <a:spcPct val="130000"/>
              </a:lnSpc>
              <a:spcBef>
                <a:spcPts val="600"/>
              </a:spcBef>
              <a:buFont typeface="Wingdings" panose="05000000000000000000" charset="0"/>
              <a:buChar char=""/>
            </a:pPr>
            <a:r>
              <a:rPr lang="zh-CN" altLang="en-US" dirty="0">
                <a:latin typeface="inherit"/>
              </a:rPr>
              <a:t>露点（摄氏度）</a:t>
            </a:r>
            <a:endParaRPr lang="en-US" altLang="zh-CN" dirty="0">
              <a:latin typeface="inherit"/>
            </a:endParaRPr>
          </a:p>
          <a:p>
            <a:pPr marL="742950" lvl="1" indent="-285750">
              <a:lnSpc>
                <a:spcPct val="130000"/>
              </a:lnSpc>
              <a:spcBef>
                <a:spcPts val="600"/>
              </a:spcBef>
              <a:buFont typeface="Wingdings" panose="05000000000000000000" charset="0"/>
              <a:buChar char=""/>
            </a:pPr>
            <a:r>
              <a:rPr lang="zh-CN" altLang="en-US" dirty="0">
                <a:latin typeface="inherit"/>
              </a:rPr>
              <a:t>相对湿度</a:t>
            </a:r>
            <a:endParaRPr lang="en-US" altLang="zh-CN" dirty="0">
              <a:latin typeface="inherit"/>
            </a:endParaRPr>
          </a:p>
          <a:p>
            <a:pPr marL="742950" lvl="1" indent="-285750">
              <a:lnSpc>
                <a:spcPct val="130000"/>
              </a:lnSpc>
              <a:spcBef>
                <a:spcPts val="600"/>
              </a:spcBef>
              <a:buFont typeface="Wingdings" panose="05000000000000000000" charset="0"/>
              <a:buChar char=""/>
            </a:pPr>
            <a:r>
              <a:rPr lang="zh-CN" altLang="en-US" b="0" i="0" dirty="0">
                <a:effectLst/>
                <a:latin typeface="inherit"/>
              </a:rPr>
              <a:t>大气压</a:t>
            </a:r>
            <a:endParaRPr lang="en-US" altLang="zh-CN" b="0" i="0" dirty="0">
              <a:effectLst/>
              <a:latin typeface="inherit"/>
            </a:endParaRPr>
          </a:p>
          <a:p>
            <a:pPr marL="742950" lvl="1" indent="-285750">
              <a:lnSpc>
                <a:spcPct val="130000"/>
              </a:lnSpc>
              <a:spcBef>
                <a:spcPts val="600"/>
              </a:spcBef>
              <a:buFont typeface="Wingdings" panose="05000000000000000000" charset="0"/>
              <a:buChar char=""/>
            </a:pPr>
            <a:r>
              <a:rPr lang="zh-CN" altLang="en-US" b="0" i="0" dirty="0">
                <a:effectLst/>
                <a:latin typeface="inherit"/>
              </a:rPr>
              <a:t>温度</a:t>
            </a:r>
            <a:endParaRPr lang="en-US" altLang="zh-CN" b="0" i="0" dirty="0">
              <a:effectLst/>
              <a:latin typeface="inherit"/>
            </a:endParaRPr>
          </a:p>
          <a:p>
            <a:pPr marL="742950" lvl="1" indent="-285750">
              <a:lnSpc>
                <a:spcPct val="130000"/>
              </a:lnSpc>
              <a:spcBef>
                <a:spcPts val="600"/>
              </a:spcBef>
              <a:buFont typeface="Wingdings" panose="05000000000000000000" charset="0"/>
              <a:buChar char=""/>
            </a:pPr>
            <a:r>
              <a:rPr lang="zh-CN" altLang="en-US" dirty="0">
                <a:latin typeface="inherit"/>
              </a:rPr>
              <a:t>风向</a:t>
            </a:r>
            <a:endParaRPr lang="en-US" altLang="zh-CN" dirty="0">
              <a:latin typeface="inherit"/>
            </a:endParaRPr>
          </a:p>
          <a:p>
            <a:pPr marL="742950" lvl="1" indent="-285750">
              <a:lnSpc>
                <a:spcPct val="130000"/>
              </a:lnSpc>
              <a:spcBef>
                <a:spcPts val="600"/>
              </a:spcBef>
              <a:buFont typeface="Wingdings" panose="05000000000000000000" charset="0"/>
              <a:buChar char=""/>
            </a:pPr>
            <a:r>
              <a:rPr lang="zh-CN" altLang="en-US" b="0" i="0" dirty="0">
                <a:effectLst/>
                <a:latin typeface="inherit"/>
              </a:rPr>
              <a:t>累计</a:t>
            </a:r>
            <a:r>
              <a:rPr lang="zh-CN" altLang="en-US" dirty="0">
                <a:latin typeface="inherit"/>
              </a:rPr>
              <a:t>风速</a:t>
            </a:r>
            <a:endParaRPr lang="en-US" altLang="zh-CN" dirty="0">
              <a:latin typeface="inherit"/>
            </a:endParaRPr>
          </a:p>
          <a:p>
            <a:pPr marL="742950" lvl="1" indent="-285750">
              <a:lnSpc>
                <a:spcPct val="130000"/>
              </a:lnSpc>
              <a:spcBef>
                <a:spcPts val="600"/>
              </a:spcBef>
              <a:buFont typeface="Wingdings" panose="05000000000000000000" charset="0"/>
              <a:buChar char=""/>
            </a:pPr>
            <a:r>
              <a:rPr lang="zh-CN" altLang="en-US" b="0" i="0" dirty="0">
                <a:effectLst/>
                <a:latin typeface="inherit"/>
              </a:rPr>
              <a:t>降水量</a:t>
            </a:r>
            <a:endParaRPr lang="en-US" altLang="zh-CN" b="0" i="0" dirty="0">
              <a:effectLst/>
              <a:latin typeface="inherit"/>
            </a:endParaRPr>
          </a:p>
          <a:p>
            <a:pPr marL="742950" lvl="1" indent="-285750">
              <a:lnSpc>
                <a:spcPct val="130000"/>
              </a:lnSpc>
              <a:spcBef>
                <a:spcPts val="600"/>
              </a:spcBef>
              <a:buFont typeface="Wingdings" panose="05000000000000000000" charset="0"/>
              <a:buChar char=""/>
            </a:pPr>
            <a:endParaRPr lang="en-US" altLang="zh-CN" sz="1800" dirty="0"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62164" y="1308064"/>
            <a:ext cx="3865742" cy="7789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b="1" dirty="0">
                <a:sym typeface="+mn-ea"/>
              </a:rPr>
              <a:t>以北京为例，原始数据集主要包括以下几个部分：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772"/>
    </mc:Choice>
    <mc:Fallback xmlns="">
      <p:transition spd="slow" advTm="13772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660400" y="315249"/>
            <a:ext cx="7601971" cy="507831"/>
          </a:xfrm>
        </p:spPr>
        <p:txBody>
          <a:bodyPr>
            <a:normAutofit/>
          </a:bodyPr>
          <a:lstStyle/>
          <a:p>
            <a:r>
              <a:rPr lang="en-US" altLang="zh-CN" dirty="0"/>
              <a:t> </a:t>
            </a:r>
            <a:r>
              <a:rPr lang="zh-CN" altLang="en-US" dirty="0"/>
              <a:t>中国五城市六年</a:t>
            </a:r>
            <a:r>
              <a:rPr lang="en-US" altLang="zh-CN" dirty="0"/>
              <a:t>PM2.5</a:t>
            </a:r>
            <a:r>
              <a:rPr lang="zh-CN" altLang="en-US" dirty="0"/>
              <a:t>大数据可视化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427478" y="931543"/>
            <a:ext cx="9965459" cy="4233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lnSpc>
                <a:spcPct val="130000"/>
              </a:lnSpc>
              <a:spcBef>
                <a:spcPts val="600"/>
              </a:spcBef>
              <a:buFont typeface="Wingdings" panose="05000000000000000000" pitchFamily="2" charset="2"/>
              <a:buChar char="p"/>
            </a:pPr>
            <a:r>
              <a:rPr lang="zh-CN" altLang="en-US" b="1" dirty="0">
                <a:solidFill>
                  <a:schemeClr val="accent1">
                    <a:lumMod val="50000"/>
                  </a:schemeClr>
                </a:solidFill>
                <a:sym typeface="+mn-ea"/>
              </a:rPr>
              <a:t>数据集的清洗（数据预处理）</a:t>
            </a:r>
            <a:endParaRPr lang="zh-CN" alt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-1" y="1505988"/>
            <a:ext cx="4190071" cy="4946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130000"/>
              </a:lnSpc>
              <a:spcBef>
                <a:spcPts val="600"/>
              </a:spcBef>
            </a:pPr>
            <a:endParaRPr lang="en-US" altLang="zh-CN" b="0" i="0" dirty="0">
              <a:effectLst/>
              <a:latin typeface="inherit"/>
            </a:endParaRPr>
          </a:p>
          <a:p>
            <a:pPr marL="742950" lvl="1" indent="-285750">
              <a:lnSpc>
                <a:spcPct val="130000"/>
              </a:lnSpc>
              <a:spcBef>
                <a:spcPts val="600"/>
              </a:spcBef>
              <a:buFont typeface="Wingdings" panose="05000000000000000000" charset="0"/>
              <a:buChar char=""/>
            </a:pPr>
            <a:r>
              <a:rPr lang="zh-CN" altLang="en-US" dirty="0">
                <a:latin typeface="inherit"/>
              </a:rPr>
              <a:t>将时间整理成统一的格式（年月日时刻</a:t>
            </a:r>
            <a:r>
              <a:rPr lang="en-US" altLang="zh-CN" dirty="0">
                <a:latin typeface="inherit"/>
              </a:rPr>
              <a:t>-&gt;</a:t>
            </a:r>
            <a:r>
              <a:rPr lang="zh-CN" altLang="en-US" dirty="0">
                <a:latin typeface="inherit"/>
              </a:rPr>
              <a:t>日期）</a:t>
            </a:r>
            <a:endParaRPr lang="en-US" altLang="zh-CN" dirty="0">
              <a:latin typeface="inherit"/>
            </a:endParaRPr>
          </a:p>
          <a:p>
            <a:pPr marL="742950" lvl="1" indent="-285750">
              <a:lnSpc>
                <a:spcPct val="130000"/>
              </a:lnSpc>
              <a:spcBef>
                <a:spcPts val="600"/>
              </a:spcBef>
              <a:buFont typeface="Wingdings" panose="05000000000000000000" charset="0"/>
              <a:buChar char=""/>
            </a:pPr>
            <a:r>
              <a:rPr lang="zh-CN" altLang="en-US" dirty="0">
                <a:latin typeface="inherit"/>
                <a:sym typeface="+mn-ea"/>
              </a:rPr>
              <a:t>阿拉伯数字代表的季节代码转换成中文春夏秋冬</a:t>
            </a:r>
            <a:endParaRPr lang="en-US" altLang="zh-CN" dirty="0">
              <a:latin typeface="inherit"/>
              <a:sym typeface="+mn-ea"/>
            </a:endParaRPr>
          </a:p>
          <a:p>
            <a:pPr marL="742950" lvl="1" indent="-285750">
              <a:lnSpc>
                <a:spcPct val="130000"/>
              </a:lnSpc>
              <a:spcBef>
                <a:spcPts val="600"/>
              </a:spcBef>
              <a:buFont typeface="Wingdings" panose="05000000000000000000" charset="0"/>
              <a:buChar char=""/>
            </a:pPr>
            <a:r>
              <a:rPr lang="zh-CN" altLang="en-US" sz="1800" dirty="0">
                <a:latin typeface="inherit"/>
                <a:sym typeface="+mn-ea"/>
              </a:rPr>
              <a:t>原始</a:t>
            </a:r>
            <a:r>
              <a:rPr lang="en-US" altLang="zh-CN" sz="1800" dirty="0">
                <a:latin typeface="inherit"/>
                <a:sym typeface="+mn-ea"/>
              </a:rPr>
              <a:t>N/A</a:t>
            </a:r>
            <a:r>
              <a:rPr lang="zh-CN" altLang="en-US" sz="1800" dirty="0">
                <a:latin typeface="inherit"/>
                <a:sym typeface="+mn-ea"/>
              </a:rPr>
              <a:t>翻译成缺失</a:t>
            </a:r>
            <a:endParaRPr lang="en-US" altLang="zh-CN" sz="1800" dirty="0">
              <a:latin typeface="inherit"/>
              <a:sym typeface="+mn-ea"/>
            </a:endParaRPr>
          </a:p>
          <a:p>
            <a:pPr marL="742950" lvl="1" indent="-285750">
              <a:lnSpc>
                <a:spcPct val="130000"/>
              </a:lnSpc>
              <a:spcBef>
                <a:spcPts val="600"/>
              </a:spcBef>
              <a:buFont typeface="Wingdings" panose="05000000000000000000" charset="0"/>
              <a:buChar char=""/>
            </a:pPr>
            <a:r>
              <a:rPr lang="zh-CN" altLang="en-US" dirty="0">
                <a:latin typeface="inherit"/>
                <a:sym typeface="+mn-ea"/>
              </a:rPr>
              <a:t>每一个数据以及气象都翻译成中文</a:t>
            </a:r>
            <a:endParaRPr lang="en-US" altLang="zh-CN" dirty="0">
              <a:latin typeface="inherit"/>
              <a:sym typeface="+mn-ea"/>
            </a:endParaRPr>
          </a:p>
          <a:p>
            <a:pPr marL="742950" lvl="1" indent="-285750">
              <a:lnSpc>
                <a:spcPct val="130000"/>
              </a:lnSpc>
              <a:spcBef>
                <a:spcPts val="600"/>
              </a:spcBef>
              <a:buFont typeface="Wingdings" panose="05000000000000000000" charset="0"/>
              <a:buChar char=""/>
            </a:pPr>
            <a:r>
              <a:rPr lang="zh-CN" altLang="en-US" sz="1800" dirty="0">
                <a:latin typeface="inherit"/>
                <a:sym typeface="+mn-ea"/>
              </a:rPr>
              <a:t>每一个数据最后都标明城市</a:t>
            </a:r>
            <a:endParaRPr lang="en-US" altLang="zh-CN" sz="1800" dirty="0">
              <a:latin typeface="inherit"/>
              <a:sym typeface="+mn-ea"/>
            </a:endParaRPr>
          </a:p>
          <a:p>
            <a:pPr marL="742950" lvl="1" indent="-285750">
              <a:lnSpc>
                <a:spcPct val="130000"/>
              </a:lnSpc>
              <a:spcBef>
                <a:spcPts val="600"/>
              </a:spcBef>
              <a:buFont typeface="Wingdings" panose="05000000000000000000" charset="0"/>
              <a:buChar char=""/>
            </a:pPr>
            <a:r>
              <a:rPr lang="zh-CN" altLang="en-US" dirty="0">
                <a:latin typeface="inherit"/>
                <a:sym typeface="+mn-ea"/>
              </a:rPr>
              <a:t>对风向进行了变换</a:t>
            </a:r>
            <a:endParaRPr lang="en-US" altLang="zh-CN" dirty="0">
              <a:latin typeface="inherit"/>
              <a:sym typeface="+mn-ea"/>
            </a:endParaRPr>
          </a:p>
          <a:p>
            <a:pPr marL="742950" lvl="1" indent="-285750">
              <a:lnSpc>
                <a:spcPct val="130000"/>
              </a:lnSpc>
              <a:spcBef>
                <a:spcPts val="600"/>
              </a:spcBef>
              <a:buFont typeface="Wingdings" panose="05000000000000000000" charset="0"/>
              <a:buChar char=""/>
            </a:pPr>
            <a:r>
              <a:rPr lang="zh-CN" altLang="en-US" sz="1800" dirty="0">
                <a:latin typeface="inherit"/>
                <a:sym typeface="+mn-ea"/>
              </a:rPr>
              <a:t>将五个</a:t>
            </a:r>
            <a:r>
              <a:rPr lang="en-US" altLang="zh-CN" sz="1800" dirty="0">
                <a:latin typeface="inherit"/>
                <a:sym typeface="+mn-ea"/>
              </a:rPr>
              <a:t>CSV</a:t>
            </a:r>
            <a:r>
              <a:rPr lang="zh-CN" altLang="en-US" sz="1800" dirty="0">
                <a:latin typeface="inherit"/>
                <a:sym typeface="+mn-ea"/>
              </a:rPr>
              <a:t>文件合并成一个</a:t>
            </a:r>
            <a:r>
              <a:rPr lang="en-US" altLang="zh-CN" sz="1800" dirty="0">
                <a:latin typeface="inherit"/>
                <a:sym typeface="+mn-ea"/>
              </a:rPr>
              <a:t>CSV</a:t>
            </a:r>
            <a:r>
              <a:rPr lang="zh-CN" altLang="en-US" sz="1800" dirty="0">
                <a:latin typeface="inherit"/>
                <a:sym typeface="+mn-ea"/>
              </a:rPr>
              <a:t>文件</a:t>
            </a:r>
            <a:endParaRPr lang="en-US" altLang="zh-CN" sz="1800" dirty="0"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62164" y="1308064"/>
            <a:ext cx="3865742" cy="4233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b="1" dirty="0">
                <a:sym typeface="+mn-ea"/>
              </a:rPr>
              <a:t>数据集的清洗主要包括以下内容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0070" y="1731385"/>
            <a:ext cx="7839766" cy="4128943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6096000" y="936031"/>
            <a:ext cx="6094140" cy="4188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30000"/>
              </a:lnSpc>
              <a:spcBef>
                <a:spcPts val="600"/>
              </a:spcBef>
              <a:buFont typeface="Wingdings" panose="05000000000000000000" pitchFamily="2" charset="2"/>
              <a:buChar char="p"/>
            </a:pPr>
            <a:r>
              <a:rPr lang="zh-CN" altLang="en-US" b="1" dirty="0">
                <a:solidFill>
                  <a:schemeClr val="accent1">
                    <a:lumMod val="50000"/>
                  </a:schemeClr>
                </a:solidFill>
                <a:sym typeface="+mn-ea"/>
              </a:rPr>
              <a:t>数据集的汇总：最终数据集</a:t>
            </a:r>
            <a:endParaRPr lang="zh-CN" alt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513"/>
    </mc:Choice>
    <mc:Fallback xmlns="">
      <p:transition spd="slow" advTm="29513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660400" y="315249"/>
            <a:ext cx="7601971" cy="507831"/>
          </a:xfrm>
        </p:spPr>
        <p:txBody>
          <a:bodyPr>
            <a:normAutofit/>
          </a:bodyPr>
          <a:lstStyle/>
          <a:p>
            <a:r>
              <a:rPr lang="en-US" altLang="zh-CN" dirty="0"/>
              <a:t> </a:t>
            </a:r>
            <a:r>
              <a:rPr lang="zh-CN" altLang="en-US" dirty="0"/>
              <a:t>中国五城市六年</a:t>
            </a:r>
            <a:r>
              <a:rPr lang="en-US" altLang="zh-CN" dirty="0"/>
              <a:t>PM2.5</a:t>
            </a:r>
            <a:r>
              <a:rPr lang="zh-CN" altLang="en-US" dirty="0"/>
              <a:t>大数据可视化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427478" y="931543"/>
            <a:ext cx="9965459" cy="4233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lnSpc>
                <a:spcPct val="130000"/>
              </a:lnSpc>
              <a:spcBef>
                <a:spcPts val="600"/>
              </a:spcBef>
              <a:buFont typeface="Wingdings" panose="05000000000000000000" pitchFamily="2" charset="2"/>
              <a:buChar char="p"/>
            </a:pPr>
            <a:r>
              <a:rPr lang="zh-CN" altLang="en-US" b="1" dirty="0">
                <a:solidFill>
                  <a:schemeClr val="accent1">
                    <a:lumMod val="50000"/>
                  </a:schemeClr>
                </a:solidFill>
                <a:sym typeface="+mn-ea"/>
              </a:rPr>
              <a:t>使用大数据软件</a:t>
            </a:r>
            <a:r>
              <a:rPr lang="en-US" altLang="zh-CN" b="1" dirty="0">
                <a:solidFill>
                  <a:schemeClr val="accent1">
                    <a:lumMod val="50000"/>
                  </a:schemeClr>
                </a:solidFill>
                <a:sym typeface="+mn-ea"/>
              </a:rPr>
              <a:t>Tableau</a:t>
            </a:r>
            <a:r>
              <a:rPr lang="zh-CN" altLang="en-US" b="1" dirty="0">
                <a:solidFill>
                  <a:schemeClr val="accent1">
                    <a:lumMod val="50000"/>
                  </a:schemeClr>
                </a:solidFill>
                <a:sym typeface="+mn-ea"/>
              </a:rPr>
              <a:t>进行可视化</a:t>
            </a:r>
            <a:endParaRPr lang="zh-CN" alt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27477" y="1354864"/>
            <a:ext cx="2092699" cy="11390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b="1" dirty="0">
                <a:sym typeface="+mn-ea"/>
              </a:rPr>
              <a:t>绘制</a:t>
            </a:r>
            <a:r>
              <a:rPr lang="zh-CN" altLang="en-US" b="1" dirty="0">
                <a:solidFill>
                  <a:srgbClr val="FF0000"/>
                </a:solidFill>
                <a:sym typeface="+mn-ea"/>
              </a:rPr>
              <a:t>地图热力图</a:t>
            </a:r>
            <a:r>
              <a:rPr lang="zh-CN" altLang="en-US" b="1" dirty="0">
                <a:sym typeface="+mn-ea"/>
              </a:rPr>
              <a:t>（北京、上海、广州、成都、沈阳）：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0176" y="1402004"/>
            <a:ext cx="8954666" cy="4870566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427477" y="2620537"/>
            <a:ext cx="1750741" cy="30209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b="1" dirty="0">
                <a:sym typeface="+mn-ea"/>
              </a:rPr>
              <a:t>初步结论</a:t>
            </a:r>
            <a:r>
              <a:rPr lang="zh-CN" altLang="en-US" b="1" dirty="0">
                <a:solidFill>
                  <a:schemeClr val="accent1">
                    <a:lumMod val="50000"/>
                  </a:schemeClr>
                </a:solidFill>
                <a:sym typeface="+mn-ea"/>
              </a:rPr>
              <a:t>：</a:t>
            </a:r>
            <a:endParaRPr lang="en-US" altLang="zh-CN" b="1" dirty="0">
              <a:solidFill>
                <a:schemeClr val="accent1">
                  <a:lumMod val="50000"/>
                </a:schemeClr>
              </a:solidFill>
              <a:sym typeface="+mn-ea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b="1" dirty="0">
                <a:solidFill>
                  <a:srgbClr val="FF0000"/>
                </a:solidFill>
                <a:sym typeface="+mn-ea"/>
              </a:rPr>
              <a:t>北京</a:t>
            </a:r>
            <a:r>
              <a:rPr lang="zh-CN" altLang="en-US" b="1" dirty="0">
                <a:sym typeface="+mn-ea"/>
              </a:rPr>
              <a:t>的</a:t>
            </a:r>
            <a:r>
              <a:rPr lang="en-US" altLang="zh-CN" b="1" dirty="0">
                <a:sym typeface="+mn-ea"/>
              </a:rPr>
              <a:t>PM2.5</a:t>
            </a:r>
            <a:r>
              <a:rPr lang="zh-CN" altLang="en-US" b="1" dirty="0">
                <a:sym typeface="+mn-ea"/>
              </a:rPr>
              <a:t>颜色</a:t>
            </a:r>
            <a:r>
              <a:rPr lang="zh-CN" altLang="en-US" b="1" dirty="0">
                <a:solidFill>
                  <a:srgbClr val="FF0000"/>
                </a:solidFill>
                <a:sym typeface="+mn-ea"/>
              </a:rPr>
              <a:t>最深</a:t>
            </a:r>
            <a:r>
              <a:rPr lang="zh-CN" altLang="en-US" b="1" dirty="0">
                <a:sym typeface="+mn-ea"/>
              </a:rPr>
              <a:t>，代表</a:t>
            </a:r>
            <a:r>
              <a:rPr lang="en-US" altLang="zh-CN" b="1" dirty="0">
                <a:sym typeface="+mn-ea"/>
              </a:rPr>
              <a:t>PM2.5</a:t>
            </a:r>
            <a:r>
              <a:rPr lang="zh-CN" altLang="en-US" b="1" dirty="0">
                <a:sym typeface="+mn-ea"/>
              </a:rPr>
              <a:t>值</a:t>
            </a:r>
            <a:r>
              <a:rPr lang="zh-CN" altLang="en-US" b="1" dirty="0">
                <a:solidFill>
                  <a:srgbClr val="FF0000"/>
                </a:solidFill>
                <a:sym typeface="+mn-ea"/>
              </a:rPr>
              <a:t>最高</a:t>
            </a:r>
            <a:r>
              <a:rPr lang="zh-CN" altLang="en-US" b="1" dirty="0">
                <a:sym typeface="+mn-ea"/>
              </a:rPr>
              <a:t>；</a:t>
            </a: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  <a:sym typeface="+mn-ea"/>
              </a:rPr>
              <a:t>上海</a:t>
            </a:r>
            <a:r>
              <a:rPr lang="zh-CN" altLang="en-US" b="1" dirty="0">
                <a:sym typeface="+mn-ea"/>
              </a:rPr>
              <a:t>和</a:t>
            </a: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  <a:sym typeface="+mn-ea"/>
              </a:rPr>
              <a:t>广州</a:t>
            </a:r>
            <a:r>
              <a:rPr lang="zh-CN" altLang="en-US" b="1" dirty="0">
                <a:sym typeface="+mn-ea"/>
              </a:rPr>
              <a:t>的</a:t>
            </a:r>
            <a:r>
              <a:rPr lang="en-US" altLang="zh-CN" b="1" dirty="0">
                <a:sym typeface="+mn-ea"/>
              </a:rPr>
              <a:t>PM2.5</a:t>
            </a:r>
            <a:r>
              <a:rPr lang="zh-CN" altLang="en-US" b="1" dirty="0">
                <a:sym typeface="+mn-ea"/>
              </a:rPr>
              <a:t>颜色</a:t>
            </a: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  <a:sym typeface="+mn-ea"/>
              </a:rPr>
              <a:t>最低最浅</a:t>
            </a:r>
            <a:r>
              <a:rPr lang="zh-CN" altLang="en-US" b="1" dirty="0">
                <a:sym typeface="+mn-ea"/>
              </a:rPr>
              <a:t>，代表</a:t>
            </a:r>
            <a:r>
              <a:rPr lang="en-US" altLang="zh-CN" b="1" dirty="0">
                <a:sym typeface="+mn-ea"/>
              </a:rPr>
              <a:t>PM2.5</a:t>
            </a:r>
            <a:r>
              <a:rPr lang="zh-CN" altLang="en-US" b="1" dirty="0">
                <a:sym typeface="+mn-ea"/>
              </a:rPr>
              <a:t>值</a:t>
            </a: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  <a:sym typeface="+mn-ea"/>
              </a:rPr>
              <a:t>最低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587"/>
    </mc:Choice>
    <mc:Fallback xmlns="">
      <p:transition spd="slow" advTm="19587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660400" y="315249"/>
            <a:ext cx="7601971" cy="507831"/>
          </a:xfrm>
        </p:spPr>
        <p:txBody>
          <a:bodyPr>
            <a:normAutofit/>
          </a:bodyPr>
          <a:lstStyle/>
          <a:p>
            <a:r>
              <a:rPr lang="en-US" altLang="zh-CN" dirty="0"/>
              <a:t> </a:t>
            </a:r>
            <a:r>
              <a:rPr lang="zh-CN" altLang="en-US" dirty="0"/>
              <a:t>中国五城市六年</a:t>
            </a:r>
            <a:r>
              <a:rPr lang="en-US" altLang="zh-CN" dirty="0"/>
              <a:t>PM2.5</a:t>
            </a:r>
            <a:r>
              <a:rPr lang="zh-CN" altLang="en-US" dirty="0"/>
              <a:t>大数据可视化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427478" y="931543"/>
            <a:ext cx="9965459" cy="4233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lnSpc>
                <a:spcPct val="130000"/>
              </a:lnSpc>
              <a:spcBef>
                <a:spcPts val="600"/>
              </a:spcBef>
              <a:buFont typeface="Wingdings" panose="05000000000000000000" pitchFamily="2" charset="2"/>
              <a:buChar char="p"/>
            </a:pPr>
            <a:r>
              <a:rPr lang="zh-CN" altLang="en-US" b="1" dirty="0">
                <a:solidFill>
                  <a:schemeClr val="accent1">
                    <a:lumMod val="50000"/>
                  </a:schemeClr>
                </a:solidFill>
                <a:sym typeface="+mn-ea"/>
              </a:rPr>
              <a:t>使用大数据软件</a:t>
            </a:r>
            <a:r>
              <a:rPr lang="en-US" altLang="zh-CN" b="1" dirty="0">
                <a:solidFill>
                  <a:schemeClr val="accent1">
                    <a:lumMod val="50000"/>
                  </a:schemeClr>
                </a:solidFill>
                <a:sym typeface="+mn-ea"/>
              </a:rPr>
              <a:t>Tableau</a:t>
            </a:r>
            <a:r>
              <a:rPr lang="zh-CN" altLang="en-US" b="1" dirty="0">
                <a:solidFill>
                  <a:schemeClr val="accent1">
                    <a:lumMod val="50000"/>
                  </a:schemeClr>
                </a:solidFill>
                <a:sym typeface="+mn-ea"/>
              </a:rPr>
              <a:t>进行可视化</a:t>
            </a:r>
            <a:endParaRPr lang="zh-CN" alt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27478" y="1463327"/>
            <a:ext cx="1992338" cy="149912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b="1" dirty="0">
                <a:sym typeface="+mn-ea"/>
              </a:rPr>
              <a:t>绘制</a:t>
            </a:r>
            <a:r>
              <a:rPr lang="zh-CN" altLang="en-US" b="1" dirty="0">
                <a:solidFill>
                  <a:srgbClr val="FF0000"/>
                </a:solidFill>
                <a:sym typeface="+mn-ea"/>
              </a:rPr>
              <a:t>四季分布柱形图</a:t>
            </a:r>
            <a:r>
              <a:rPr lang="zh-CN" altLang="en-US" b="1" dirty="0">
                <a:sym typeface="+mn-ea"/>
              </a:rPr>
              <a:t>（北京、上海、广州、成都、沈阳）：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192" y="1354864"/>
            <a:ext cx="9108068" cy="490645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95266" y="3211551"/>
            <a:ext cx="1750741" cy="26608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b="1" dirty="0">
                <a:sym typeface="+mn-ea"/>
              </a:rPr>
              <a:t>初步结论</a:t>
            </a:r>
            <a:r>
              <a:rPr lang="zh-CN" altLang="en-US" b="1" dirty="0">
                <a:solidFill>
                  <a:schemeClr val="accent1">
                    <a:lumMod val="50000"/>
                  </a:schemeClr>
                </a:solidFill>
                <a:sym typeface="+mn-ea"/>
              </a:rPr>
              <a:t>：</a:t>
            </a:r>
            <a:endParaRPr lang="en-US" altLang="zh-CN" b="1" dirty="0">
              <a:solidFill>
                <a:schemeClr val="accent1">
                  <a:lumMod val="50000"/>
                </a:schemeClr>
              </a:solidFill>
              <a:sym typeface="+mn-ea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b="1" dirty="0">
                <a:sym typeface="+mn-ea"/>
              </a:rPr>
              <a:t>沈阳和成都在冬天的</a:t>
            </a:r>
            <a:r>
              <a:rPr lang="en-US" altLang="zh-CN" b="1" dirty="0">
                <a:sym typeface="+mn-ea"/>
              </a:rPr>
              <a:t>PM2.5</a:t>
            </a:r>
            <a:r>
              <a:rPr lang="zh-CN" altLang="en-US" b="1" dirty="0">
                <a:sym typeface="+mn-ea"/>
              </a:rPr>
              <a:t>远远高于夏天，五个城市总体上冬天</a:t>
            </a:r>
            <a:r>
              <a:rPr lang="en-US" altLang="zh-CN" b="1" dirty="0">
                <a:sym typeface="+mn-ea"/>
              </a:rPr>
              <a:t>PM2.5</a:t>
            </a:r>
            <a:r>
              <a:rPr lang="zh-CN" altLang="en-US" b="1" dirty="0">
                <a:sym typeface="+mn-ea"/>
              </a:rPr>
              <a:t>值最高。</a:t>
            </a:r>
            <a:endParaRPr lang="zh-CN" altLang="en-US" b="1" dirty="0">
              <a:solidFill>
                <a:schemeClr val="accent1">
                  <a:lumMod val="50000"/>
                </a:schemeClr>
              </a:solidFill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828"/>
    </mc:Choice>
    <mc:Fallback xmlns="">
      <p:transition spd="slow" advTm="11828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zh-CN" altLang="en-US" dirty="0">
                <a:solidFill>
                  <a:schemeClr val="bg1"/>
                </a:solidFill>
              </a:rPr>
              <a:t>目录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336675" y="1678940"/>
            <a:ext cx="10119995" cy="311594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32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一</a:t>
            </a:r>
            <a:r>
              <a:rPr lang="en-US" altLang="zh-CN" sz="32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 </a:t>
            </a:r>
            <a:r>
              <a:rPr lang="zh-CN" altLang="en-US" sz="32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大数据可视化概述</a:t>
            </a:r>
          </a:p>
          <a:p>
            <a:endParaRPr lang="zh-CN" altLang="en-US" sz="3200" b="1" dirty="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sz="32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二</a:t>
            </a:r>
            <a:r>
              <a:rPr lang="en-US" altLang="zh-CN" sz="32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 </a:t>
            </a:r>
            <a:r>
              <a:rPr lang="zh-CN" altLang="en-US" sz="32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大数据可视化工具</a:t>
            </a:r>
          </a:p>
          <a:p>
            <a:endParaRPr lang="zh-CN" altLang="en-US" sz="3200" b="1" dirty="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sz="32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三</a:t>
            </a:r>
            <a:r>
              <a:rPr lang="en-US" altLang="zh-CN" sz="32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 </a:t>
            </a:r>
            <a:r>
              <a:rPr lang="zh-CN" altLang="en-US" sz="32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基于</a:t>
            </a:r>
            <a:r>
              <a:rPr lang="en-US" altLang="zh-CN" sz="32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Tableau</a:t>
            </a:r>
            <a:r>
              <a:rPr lang="zh-CN" altLang="en-US" sz="32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实例分析（中国五城市六年</a:t>
            </a:r>
            <a:r>
              <a:rPr lang="en-US" altLang="zh-CN" sz="32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PM2.5</a:t>
            </a:r>
            <a:r>
              <a:rPr lang="zh-CN" altLang="en-US" sz="32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的大数据可视化）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941"/>
    </mc:Choice>
    <mc:Fallback xmlns="">
      <p:transition spd="slow" advTm="24941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660400" y="315249"/>
            <a:ext cx="7601971" cy="507831"/>
          </a:xfrm>
        </p:spPr>
        <p:txBody>
          <a:bodyPr>
            <a:normAutofit/>
          </a:bodyPr>
          <a:lstStyle/>
          <a:p>
            <a:r>
              <a:rPr lang="en-US" altLang="zh-CN" dirty="0"/>
              <a:t> </a:t>
            </a:r>
            <a:r>
              <a:rPr lang="zh-CN" altLang="en-US" dirty="0"/>
              <a:t>中国五城市六年</a:t>
            </a:r>
            <a:r>
              <a:rPr lang="en-US" altLang="zh-CN" dirty="0"/>
              <a:t>PM2.5</a:t>
            </a:r>
            <a:r>
              <a:rPr lang="zh-CN" altLang="en-US" dirty="0"/>
              <a:t>大数据可视化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427478" y="931543"/>
            <a:ext cx="9965459" cy="4233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lnSpc>
                <a:spcPct val="130000"/>
              </a:lnSpc>
              <a:spcBef>
                <a:spcPts val="600"/>
              </a:spcBef>
              <a:buFont typeface="Wingdings" panose="05000000000000000000" pitchFamily="2" charset="2"/>
              <a:buChar char="p"/>
            </a:pPr>
            <a:r>
              <a:rPr lang="zh-CN" altLang="en-US" b="1" dirty="0">
                <a:solidFill>
                  <a:schemeClr val="accent1">
                    <a:lumMod val="50000"/>
                  </a:schemeClr>
                </a:solidFill>
                <a:sym typeface="+mn-ea"/>
              </a:rPr>
              <a:t>使用大数据软件</a:t>
            </a:r>
            <a:r>
              <a:rPr lang="en-US" altLang="zh-CN" b="1" dirty="0">
                <a:solidFill>
                  <a:schemeClr val="accent1">
                    <a:lumMod val="50000"/>
                  </a:schemeClr>
                </a:solidFill>
                <a:sym typeface="+mn-ea"/>
              </a:rPr>
              <a:t>Tableau</a:t>
            </a:r>
            <a:r>
              <a:rPr lang="zh-CN" altLang="en-US" b="1" dirty="0">
                <a:solidFill>
                  <a:schemeClr val="accent1">
                    <a:lumMod val="50000"/>
                  </a:schemeClr>
                </a:solidFill>
                <a:sym typeface="+mn-ea"/>
              </a:rPr>
              <a:t>进行可视化</a:t>
            </a:r>
            <a:endParaRPr lang="zh-CN" alt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27478" y="1463327"/>
            <a:ext cx="1992338" cy="149912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b="1" dirty="0">
                <a:sym typeface="+mn-ea"/>
              </a:rPr>
              <a:t>绘制</a:t>
            </a:r>
            <a:r>
              <a:rPr lang="zh-CN" altLang="en-US" b="1" dirty="0">
                <a:solidFill>
                  <a:srgbClr val="FF0000"/>
                </a:solidFill>
                <a:sym typeface="+mn-ea"/>
              </a:rPr>
              <a:t>时间序列逐年的折线图</a:t>
            </a:r>
            <a:r>
              <a:rPr lang="zh-CN" altLang="en-US" b="1" dirty="0">
                <a:sym typeface="+mn-ea"/>
              </a:rPr>
              <a:t>（北京、上海、广州、成都、沈阳）：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395266" y="3211551"/>
            <a:ext cx="2292178" cy="30665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b="1" dirty="0">
                <a:sym typeface="+mn-ea"/>
              </a:rPr>
              <a:t>初步结论</a:t>
            </a:r>
            <a:r>
              <a:rPr lang="zh-CN" altLang="en-US" b="1" dirty="0">
                <a:solidFill>
                  <a:schemeClr val="accent1">
                    <a:lumMod val="50000"/>
                  </a:schemeClr>
                </a:solidFill>
                <a:sym typeface="+mn-ea"/>
              </a:rPr>
              <a:t>：</a:t>
            </a:r>
            <a:endParaRPr lang="en-US" altLang="zh-CN" b="1" dirty="0">
              <a:solidFill>
                <a:schemeClr val="accent1">
                  <a:lumMod val="50000"/>
                </a:schemeClr>
              </a:solidFill>
              <a:sym typeface="+mn-ea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b="1" dirty="0">
                <a:sym typeface="+mn-ea"/>
              </a:rPr>
              <a:t>四个城市的</a:t>
            </a:r>
            <a:r>
              <a:rPr lang="en-US" altLang="zh-CN" b="1" dirty="0">
                <a:sym typeface="+mn-ea"/>
              </a:rPr>
              <a:t>PM2.5</a:t>
            </a:r>
            <a:r>
              <a:rPr lang="zh-CN" altLang="en-US" b="1" dirty="0">
                <a:sym typeface="+mn-ea"/>
              </a:rPr>
              <a:t>平均值虽偶有上升，但近五年</a:t>
            </a:r>
            <a:r>
              <a:rPr lang="zh-CN" altLang="en-US" b="1" dirty="0">
                <a:solidFill>
                  <a:srgbClr val="FF0000"/>
                </a:solidFill>
                <a:sym typeface="+mn-ea"/>
              </a:rPr>
              <a:t>整体呈现逐年下降趋势</a:t>
            </a:r>
            <a:r>
              <a:rPr lang="zh-CN" altLang="en-US" b="1" dirty="0">
                <a:sym typeface="+mn-ea"/>
              </a:rPr>
              <a:t>，空气质量总体转良。但北京的</a:t>
            </a:r>
            <a:r>
              <a:rPr lang="en-US" altLang="zh-CN" b="1" dirty="0">
                <a:sym typeface="+mn-ea"/>
              </a:rPr>
              <a:t>PM2.5</a:t>
            </a:r>
            <a:r>
              <a:rPr lang="zh-CN" altLang="en-US" b="1" dirty="0">
                <a:sym typeface="+mn-ea"/>
              </a:rPr>
              <a:t>一直居高不下，远远大于南方城市。</a:t>
            </a:r>
            <a:endParaRPr lang="zh-CN" altLang="en-US" b="1" dirty="0">
              <a:solidFill>
                <a:schemeClr val="accent1">
                  <a:lumMod val="50000"/>
                </a:schemeClr>
              </a:solidFill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9679" y="1462313"/>
            <a:ext cx="8544749" cy="446414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945"/>
    </mc:Choice>
    <mc:Fallback xmlns="">
      <p:transition spd="slow" advTm="18945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660400" y="315249"/>
            <a:ext cx="7601971" cy="507831"/>
          </a:xfrm>
        </p:spPr>
        <p:txBody>
          <a:bodyPr>
            <a:normAutofit/>
          </a:bodyPr>
          <a:lstStyle/>
          <a:p>
            <a:r>
              <a:rPr lang="en-US" altLang="zh-CN" dirty="0"/>
              <a:t> </a:t>
            </a:r>
            <a:r>
              <a:rPr lang="zh-CN" altLang="en-US" dirty="0"/>
              <a:t>中国五城市六年</a:t>
            </a:r>
            <a:r>
              <a:rPr lang="en-US" altLang="zh-CN" dirty="0"/>
              <a:t>PM2.5</a:t>
            </a:r>
            <a:r>
              <a:rPr lang="zh-CN" altLang="en-US" dirty="0"/>
              <a:t>大数据可视化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427478" y="931543"/>
            <a:ext cx="9965459" cy="4233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lnSpc>
                <a:spcPct val="130000"/>
              </a:lnSpc>
              <a:spcBef>
                <a:spcPts val="600"/>
              </a:spcBef>
              <a:buFont typeface="Wingdings" panose="05000000000000000000" pitchFamily="2" charset="2"/>
              <a:buChar char="p"/>
            </a:pPr>
            <a:r>
              <a:rPr lang="zh-CN" altLang="en-US" b="1" dirty="0">
                <a:solidFill>
                  <a:schemeClr val="accent1">
                    <a:lumMod val="50000"/>
                  </a:schemeClr>
                </a:solidFill>
                <a:sym typeface="+mn-ea"/>
              </a:rPr>
              <a:t>使用大数据软件</a:t>
            </a:r>
            <a:r>
              <a:rPr lang="en-US" altLang="zh-CN" b="1" dirty="0">
                <a:solidFill>
                  <a:schemeClr val="accent1">
                    <a:lumMod val="50000"/>
                  </a:schemeClr>
                </a:solidFill>
                <a:sym typeface="+mn-ea"/>
              </a:rPr>
              <a:t>Tableau</a:t>
            </a:r>
            <a:r>
              <a:rPr lang="zh-CN" altLang="en-US" b="1" dirty="0">
                <a:solidFill>
                  <a:schemeClr val="accent1">
                    <a:lumMod val="50000"/>
                  </a:schemeClr>
                </a:solidFill>
                <a:sym typeface="+mn-ea"/>
              </a:rPr>
              <a:t>进行可视化</a:t>
            </a:r>
            <a:endParaRPr lang="zh-CN" alt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27478" y="1463327"/>
            <a:ext cx="1992338" cy="149912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b="1" dirty="0">
                <a:sym typeface="+mn-ea"/>
              </a:rPr>
              <a:t>绘制</a:t>
            </a:r>
            <a:r>
              <a:rPr lang="zh-CN" altLang="en-US" b="1" dirty="0">
                <a:solidFill>
                  <a:srgbClr val="FF0000"/>
                </a:solidFill>
                <a:sym typeface="+mn-ea"/>
              </a:rPr>
              <a:t>不同季度折线图</a:t>
            </a:r>
            <a:r>
              <a:rPr lang="zh-CN" altLang="en-US" b="1" dirty="0">
                <a:sym typeface="+mn-ea"/>
              </a:rPr>
              <a:t>（北京、上海、广州、成都、沈阳）：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395266" y="3211551"/>
            <a:ext cx="1750741" cy="265636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b="1" dirty="0">
                <a:sym typeface="+mn-ea"/>
              </a:rPr>
              <a:t>初步结论</a:t>
            </a:r>
            <a:r>
              <a:rPr lang="zh-CN" altLang="en-US" b="1" dirty="0">
                <a:solidFill>
                  <a:schemeClr val="accent1">
                    <a:lumMod val="50000"/>
                  </a:schemeClr>
                </a:solidFill>
                <a:sym typeface="+mn-ea"/>
              </a:rPr>
              <a:t>：</a:t>
            </a:r>
            <a:endParaRPr lang="en-US" altLang="zh-CN" b="1" dirty="0">
              <a:solidFill>
                <a:schemeClr val="accent1">
                  <a:lumMod val="50000"/>
                </a:schemeClr>
              </a:solidFill>
              <a:sym typeface="+mn-ea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b="1" dirty="0">
                <a:sym typeface="+mn-ea"/>
              </a:rPr>
              <a:t>四个城市</a:t>
            </a:r>
            <a:r>
              <a:rPr lang="zh-CN" altLang="en-US" b="1" dirty="0">
                <a:solidFill>
                  <a:srgbClr val="FF0000"/>
                </a:solidFill>
                <a:sym typeface="+mn-ea"/>
              </a:rPr>
              <a:t>一、四季度</a:t>
            </a:r>
            <a:r>
              <a:rPr lang="en-US" altLang="zh-CN" b="1" dirty="0">
                <a:solidFill>
                  <a:srgbClr val="FF0000"/>
                </a:solidFill>
                <a:sym typeface="+mn-ea"/>
              </a:rPr>
              <a:t>PM2.5</a:t>
            </a:r>
            <a:r>
              <a:rPr lang="zh-CN" altLang="en-US" b="1" dirty="0">
                <a:solidFill>
                  <a:srgbClr val="FF0000"/>
                </a:solidFill>
                <a:sym typeface="+mn-ea"/>
              </a:rPr>
              <a:t>普遍高于另外两个季度</a:t>
            </a:r>
            <a:r>
              <a:rPr lang="zh-CN" altLang="en-US" b="1" dirty="0">
                <a:sym typeface="+mn-ea"/>
              </a:rPr>
              <a:t>，与实际情况相符合。</a:t>
            </a:r>
            <a:endParaRPr lang="en-US" altLang="zh-CN" b="1" dirty="0"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2729" y="1424637"/>
            <a:ext cx="9074005" cy="480786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65"/>
    </mc:Choice>
    <mc:Fallback xmlns="">
      <p:transition spd="slow" advTm="4565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660400" y="315249"/>
            <a:ext cx="7601971" cy="507831"/>
          </a:xfrm>
        </p:spPr>
        <p:txBody>
          <a:bodyPr>
            <a:normAutofit/>
          </a:bodyPr>
          <a:lstStyle/>
          <a:p>
            <a:r>
              <a:rPr lang="en-US" altLang="zh-CN" dirty="0"/>
              <a:t> </a:t>
            </a:r>
            <a:r>
              <a:rPr lang="zh-CN" altLang="en-US" dirty="0"/>
              <a:t>中国五城市六年</a:t>
            </a:r>
            <a:r>
              <a:rPr lang="en-US" altLang="zh-CN" dirty="0"/>
              <a:t>PM2.5</a:t>
            </a:r>
            <a:r>
              <a:rPr lang="zh-CN" altLang="en-US" dirty="0"/>
              <a:t>大数据可视化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427478" y="931543"/>
            <a:ext cx="9965459" cy="4233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lnSpc>
                <a:spcPct val="130000"/>
              </a:lnSpc>
              <a:spcBef>
                <a:spcPts val="600"/>
              </a:spcBef>
              <a:buFont typeface="Wingdings" panose="05000000000000000000" pitchFamily="2" charset="2"/>
              <a:buChar char="p"/>
            </a:pPr>
            <a:r>
              <a:rPr lang="zh-CN" altLang="en-US" b="1" dirty="0">
                <a:solidFill>
                  <a:schemeClr val="accent1">
                    <a:lumMod val="50000"/>
                  </a:schemeClr>
                </a:solidFill>
                <a:sym typeface="+mn-ea"/>
              </a:rPr>
              <a:t>使用大数据软件</a:t>
            </a:r>
            <a:r>
              <a:rPr lang="en-US" altLang="zh-CN" b="1" dirty="0">
                <a:solidFill>
                  <a:schemeClr val="accent1">
                    <a:lumMod val="50000"/>
                  </a:schemeClr>
                </a:solidFill>
                <a:sym typeface="+mn-ea"/>
              </a:rPr>
              <a:t>Tableau</a:t>
            </a:r>
            <a:r>
              <a:rPr lang="zh-CN" altLang="en-US" b="1" dirty="0">
                <a:solidFill>
                  <a:schemeClr val="accent1">
                    <a:lumMod val="50000"/>
                  </a:schemeClr>
                </a:solidFill>
                <a:sym typeface="+mn-ea"/>
              </a:rPr>
              <a:t>进行可视化</a:t>
            </a:r>
            <a:endParaRPr lang="zh-CN" alt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27478" y="1463327"/>
            <a:ext cx="1992338" cy="185922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b="1" dirty="0">
                <a:sym typeface="+mn-ea"/>
              </a:rPr>
              <a:t>绘制</a:t>
            </a:r>
            <a:r>
              <a:rPr lang="zh-CN" altLang="en-US" b="1" dirty="0">
                <a:solidFill>
                  <a:srgbClr val="FF0000"/>
                </a:solidFill>
                <a:sym typeface="+mn-ea"/>
              </a:rPr>
              <a:t>一年中各个月份变化的折线图</a:t>
            </a:r>
            <a:r>
              <a:rPr lang="zh-CN" altLang="en-US" b="1" dirty="0">
                <a:sym typeface="+mn-ea"/>
              </a:rPr>
              <a:t>（北京、上海、广州、成都、沈阳）：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395266" y="3211551"/>
            <a:ext cx="1750741" cy="193617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b="1" dirty="0">
                <a:sym typeface="+mn-ea"/>
              </a:rPr>
              <a:t>初步结论</a:t>
            </a:r>
            <a:r>
              <a:rPr lang="zh-CN" altLang="en-US" b="1" dirty="0">
                <a:solidFill>
                  <a:schemeClr val="accent1">
                    <a:lumMod val="50000"/>
                  </a:schemeClr>
                </a:solidFill>
                <a:sym typeface="+mn-ea"/>
              </a:rPr>
              <a:t>：</a:t>
            </a:r>
            <a:endParaRPr lang="en-US" altLang="zh-CN" b="1" dirty="0">
              <a:solidFill>
                <a:schemeClr val="accent1">
                  <a:lumMod val="50000"/>
                </a:schemeClr>
              </a:solidFill>
              <a:sym typeface="+mn-ea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b="1" dirty="0">
                <a:sym typeface="+mn-ea"/>
              </a:rPr>
              <a:t>四个城市</a:t>
            </a:r>
            <a:r>
              <a:rPr lang="zh-CN" altLang="en-US" b="1" dirty="0">
                <a:solidFill>
                  <a:srgbClr val="FF0000"/>
                </a:solidFill>
                <a:sym typeface="+mn-ea"/>
              </a:rPr>
              <a:t>冬季</a:t>
            </a:r>
            <a:r>
              <a:rPr lang="en-US" altLang="zh-CN" b="1" dirty="0">
                <a:solidFill>
                  <a:srgbClr val="FF0000"/>
                </a:solidFill>
                <a:sym typeface="+mn-ea"/>
              </a:rPr>
              <a:t>PM2.5</a:t>
            </a:r>
            <a:r>
              <a:rPr lang="zh-CN" altLang="en-US" b="1" dirty="0">
                <a:solidFill>
                  <a:srgbClr val="FF0000"/>
                </a:solidFill>
                <a:sym typeface="+mn-ea"/>
              </a:rPr>
              <a:t>普遍高于夏季</a:t>
            </a:r>
            <a:r>
              <a:rPr lang="zh-CN" altLang="en-US" b="1" dirty="0">
                <a:sym typeface="+mn-ea"/>
              </a:rPr>
              <a:t>，与实际情况相符合。</a:t>
            </a:r>
            <a:endParaRPr lang="en-US" altLang="zh-CN" b="1" dirty="0"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7086" y="1514219"/>
            <a:ext cx="8639846" cy="4543919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660400" y="315249"/>
            <a:ext cx="7601971" cy="507831"/>
          </a:xfrm>
        </p:spPr>
        <p:txBody>
          <a:bodyPr>
            <a:normAutofit/>
          </a:bodyPr>
          <a:lstStyle/>
          <a:p>
            <a:r>
              <a:rPr lang="en-US" altLang="zh-CN" dirty="0"/>
              <a:t> </a:t>
            </a:r>
            <a:r>
              <a:rPr lang="zh-CN" altLang="en-US" dirty="0"/>
              <a:t>中国五城市六年</a:t>
            </a:r>
            <a:r>
              <a:rPr lang="en-US" altLang="zh-CN" dirty="0"/>
              <a:t>PM2.5</a:t>
            </a:r>
            <a:r>
              <a:rPr lang="zh-CN" altLang="en-US" dirty="0"/>
              <a:t>大数据可视化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427478" y="931543"/>
            <a:ext cx="9965459" cy="4233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lnSpc>
                <a:spcPct val="130000"/>
              </a:lnSpc>
              <a:spcBef>
                <a:spcPts val="600"/>
              </a:spcBef>
              <a:buFont typeface="Wingdings" panose="05000000000000000000" pitchFamily="2" charset="2"/>
              <a:buChar char="p"/>
            </a:pPr>
            <a:r>
              <a:rPr lang="zh-CN" altLang="en-US" b="1" dirty="0">
                <a:solidFill>
                  <a:schemeClr val="accent1">
                    <a:lumMod val="50000"/>
                  </a:schemeClr>
                </a:solidFill>
                <a:sym typeface="+mn-ea"/>
              </a:rPr>
              <a:t>使用大数据软件</a:t>
            </a:r>
            <a:r>
              <a:rPr lang="en-US" altLang="zh-CN" b="1" dirty="0">
                <a:solidFill>
                  <a:schemeClr val="accent1">
                    <a:lumMod val="50000"/>
                  </a:schemeClr>
                </a:solidFill>
                <a:sym typeface="+mn-ea"/>
              </a:rPr>
              <a:t>Tableau</a:t>
            </a:r>
            <a:r>
              <a:rPr lang="zh-CN" altLang="en-US" b="1" dirty="0">
                <a:solidFill>
                  <a:schemeClr val="accent1">
                    <a:lumMod val="50000"/>
                  </a:schemeClr>
                </a:solidFill>
                <a:sym typeface="+mn-ea"/>
              </a:rPr>
              <a:t>进行可视化</a:t>
            </a:r>
            <a:endParaRPr lang="zh-CN" alt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27478" y="1463328"/>
            <a:ext cx="2226512" cy="185922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b="1" dirty="0">
                <a:sym typeface="+mn-ea"/>
              </a:rPr>
              <a:t>绘制</a:t>
            </a:r>
            <a:r>
              <a:rPr lang="zh-CN" altLang="en-US" b="1" dirty="0">
                <a:solidFill>
                  <a:srgbClr val="FF0000"/>
                </a:solidFill>
                <a:sym typeface="+mn-ea"/>
              </a:rPr>
              <a:t>五个城市一年中</a:t>
            </a:r>
            <a:r>
              <a:rPr lang="en-US" altLang="zh-CN" b="1" dirty="0">
                <a:solidFill>
                  <a:srgbClr val="FF0000"/>
                </a:solidFill>
                <a:sym typeface="+mn-ea"/>
              </a:rPr>
              <a:t>PM2.5</a:t>
            </a:r>
            <a:r>
              <a:rPr lang="zh-CN" altLang="en-US" b="1" dirty="0">
                <a:solidFill>
                  <a:srgbClr val="FF0000"/>
                </a:solidFill>
                <a:sym typeface="+mn-ea"/>
              </a:rPr>
              <a:t>与风速的关系</a:t>
            </a:r>
            <a:r>
              <a:rPr lang="zh-CN" altLang="en-US" b="1" dirty="0">
                <a:sym typeface="+mn-ea"/>
              </a:rPr>
              <a:t>（以上海为例，可点击筛选器进行城市切换）：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427478" y="3429000"/>
            <a:ext cx="2427234" cy="237321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b="1" dirty="0">
                <a:sym typeface="+mn-ea"/>
              </a:rPr>
              <a:t>初步结论</a:t>
            </a:r>
            <a:r>
              <a:rPr lang="zh-CN" altLang="en-US" b="1" dirty="0">
                <a:solidFill>
                  <a:schemeClr val="accent1">
                    <a:lumMod val="50000"/>
                  </a:schemeClr>
                </a:solidFill>
                <a:sym typeface="+mn-ea"/>
              </a:rPr>
              <a:t>：</a:t>
            </a:r>
            <a:endParaRPr lang="en-US" altLang="zh-CN" b="1" dirty="0">
              <a:solidFill>
                <a:schemeClr val="accent1">
                  <a:lumMod val="50000"/>
                </a:schemeClr>
              </a:solidFill>
              <a:sym typeface="+mn-ea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b="1" dirty="0">
                <a:sym typeface="+mn-ea"/>
              </a:rPr>
              <a:t>风速越大，</a:t>
            </a:r>
            <a:r>
              <a:rPr lang="en-US" altLang="zh-CN" b="1" dirty="0">
                <a:sym typeface="+mn-ea"/>
              </a:rPr>
              <a:t>PM2.5</a:t>
            </a:r>
            <a:r>
              <a:rPr lang="zh-CN" altLang="en-US" b="1" dirty="0">
                <a:sym typeface="+mn-ea"/>
              </a:rPr>
              <a:t>越低。</a:t>
            </a:r>
            <a:endParaRPr lang="en-US" altLang="zh-CN" b="1" dirty="0">
              <a:sym typeface="+mn-ea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b="1" dirty="0">
                <a:sym typeface="+mn-ea"/>
              </a:rPr>
              <a:t>还可发现上海夏天、春天的时候东南风猛烈；冬天的时候以东北风为主。</a:t>
            </a:r>
            <a:endParaRPr lang="en-US" altLang="zh-CN" b="1" dirty="0"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1551" y="1576298"/>
            <a:ext cx="8660393" cy="4534572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660400" y="315249"/>
            <a:ext cx="7601971" cy="507831"/>
          </a:xfrm>
        </p:spPr>
        <p:txBody>
          <a:bodyPr>
            <a:normAutofit/>
          </a:bodyPr>
          <a:lstStyle/>
          <a:p>
            <a:r>
              <a:rPr lang="en-US" altLang="zh-CN" dirty="0"/>
              <a:t> </a:t>
            </a:r>
            <a:r>
              <a:rPr lang="zh-CN" altLang="en-US" dirty="0"/>
              <a:t>中国五城市六年</a:t>
            </a:r>
            <a:r>
              <a:rPr lang="en-US" altLang="zh-CN" dirty="0"/>
              <a:t>PM2.5</a:t>
            </a:r>
            <a:r>
              <a:rPr lang="zh-CN" altLang="en-US" dirty="0"/>
              <a:t>大数据可视化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427478" y="931543"/>
            <a:ext cx="9965459" cy="4233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lnSpc>
                <a:spcPct val="130000"/>
              </a:lnSpc>
              <a:spcBef>
                <a:spcPts val="600"/>
              </a:spcBef>
              <a:buFont typeface="Wingdings" panose="05000000000000000000" pitchFamily="2" charset="2"/>
              <a:buChar char="p"/>
            </a:pPr>
            <a:r>
              <a:rPr lang="zh-CN" altLang="en-US" b="1" dirty="0">
                <a:solidFill>
                  <a:schemeClr val="accent1">
                    <a:lumMod val="50000"/>
                  </a:schemeClr>
                </a:solidFill>
                <a:sym typeface="+mn-ea"/>
              </a:rPr>
              <a:t>使用大数据软件</a:t>
            </a:r>
            <a:r>
              <a:rPr lang="en-US" altLang="zh-CN" b="1" dirty="0">
                <a:solidFill>
                  <a:schemeClr val="accent1">
                    <a:lumMod val="50000"/>
                  </a:schemeClr>
                </a:solidFill>
                <a:sym typeface="+mn-ea"/>
              </a:rPr>
              <a:t>Tableau</a:t>
            </a:r>
            <a:r>
              <a:rPr lang="zh-CN" altLang="en-US" b="1" dirty="0">
                <a:solidFill>
                  <a:schemeClr val="accent1">
                    <a:lumMod val="50000"/>
                  </a:schemeClr>
                </a:solidFill>
                <a:sym typeface="+mn-ea"/>
              </a:rPr>
              <a:t>进行可视化</a:t>
            </a:r>
            <a:endParaRPr lang="zh-CN" alt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27478" y="1463328"/>
            <a:ext cx="2226512" cy="185922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b="1" dirty="0">
                <a:sym typeface="+mn-ea"/>
              </a:rPr>
              <a:t>绘制</a:t>
            </a:r>
            <a:r>
              <a:rPr lang="zh-CN" altLang="en-US" b="1" dirty="0">
                <a:solidFill>
                  <a:srgbClr val="FF0000"/>
                </a:solidFill>
                <a:sym typeface="+mn-ea"/>
              </a:rPr>
              <a:t>五个城市一年中</a:t>
            </a:r>
            <a:r>
              <a:rPr lang="en-US" altLang="zh-CN" b="1" dirty="0">
                <a:solidFill>
                  <a:srgbClr val="FF0000"/>
                </a:solidFill>
                <a:sym typeface="+mn-ea"/>
              </a:rPr>
              <a:t>PM2.5</a:t>
            </a:r>
            <a:r>
              <a:rPr lang="zh-CN" altLang="en-US" b="1" dirty="0">
                <a:solidFill>
                  <a:srgbClr val="FF0000"/>
                </a:solidFill>
                <a:sym typeface="+mn-ea"/>
              </a:rPr>
              <a:t>与风速的关系</a:t>
            </a:r>
            <a:r>
              <a:rPr lang="zh-CN" altLang="en-US" b="1" dirty="0">
                <a:sym typeface="+mn-ea"/>
              </a:rPr>
              <a:t>（以北京为例，可点击筛选器进行城市切换）：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427478" y="3429000"/>
            <a:ext cx="2427234" cy="16575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b="1" dirty="0">
                <a:sym typeface="+mn-ea"/>
              </a:rPr>
              <a:t>初步结论</a:t>
            </a:r>
            <a:r>
              <a:rPr lang="zh-CN" altLang="en-US" b="1" dirty="0">
                <a:solidFill>
                  <a:schemeClr val="accent1">
                    <a:lumMod val="50000"/>
                  </a:schemeClr>
                </a:solidFill>
                <a:sym typeface="+mn-ea"/>
              </a:rPr>
              <a:t>：</a:t>
            </a:r>
            <a:endParaRPr lang="en-US" altLang="zh-CN" b="1" dirty="0">
              <a:solidFill>
                <a:schemeClr val="accent1">
                  <a:lumMod val="50000"/>
                </a:schemeClr>
              </a:solidFill>
              <a:sym typeface="+mn-ea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b="1" dirty="0">
                <a:sym typeface="+mn-ea"/>
              </a:rPr>
              <a:t>风速越大，</a:t>
            </a:r>
            <a:r>
              <a:rPr lang="en-US" altLang="zh-CN" b="1" dirty="0">
                <a:sym typeface="+mn-ea"/>
              </a:rPr>
              <a:t>PM2.5</a:t>
            </a:r>
            <a:r>
              <a:rPr lang="zh-CN" altLang="en-US" b="1" dirty="0">
                <a:sym typeface="+mn-ea"/>
              </a:rPr>
              <a:t>越低。</a:t>
            </a:r>
            <a:endParaRPr lang="en-US" altLang="zh-CN" b="1" dirty="0">
              <a:sym typeface="+mn-ea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b="1" dirty="0">
                <a:sym typeface="+mn-ea"/>
              </a:rPr>
              <a:t>冬天风速最大，为西北风。</a:t>
            </a:r>
            <a:endParaRPr lang="en-US" altLang="zh-CN" b="1" dirty="0"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7923" y="1597143"/>
            <a:ext cx="8302457" cy="4329314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660400" y="315249"/>
            <a:ext cx="7601971" cy="507831"/>
          </a:xfrm>
        </p:spPr>
        <p:txBody>
          <a:bodyPr>
            <a:normAutofit/>
          </a:bodyPr>
          <a:lstStyle/>
          <a:p>
            <a:r>
              <a:rPr lang="en-US" altLang="zh-CN" dirty="0"/>
              <a:t> </a:t>
            </a:r>
            <a:r>
              <a:rPr lang="zh-CN" altLang="en-US" dirty="0"/>
              <a:t>中国五城市六年</a:t>
            </a:r>
            <a:r>
              <a:rPr lang="en-US" altLang="zh-CN" dirty="0"/>
              <a:t>PM2.5</a:t>
            </a:r>
            <a:r>
              <a:rPr lang="zh-CN" altLang="en-US" dirty="0"/>
              <a:t>大数据可视化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427478" y="931543"/>
            <a:ext cx="9965459" cy="4233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lnSpc>
                <a:spcPct val="130000"/>
              </a:lnSpc>
              <a:spcBef>
                <a:spcPts val="600"/>
              </a:spcBef>
              <a:buFont typeface="Wingdings" panose="05000000000000000000" pitchFamily="2" charset="2"/>
              <a:buChar char="p"/>
            </a:pPr>
            <a:r>
              <a:rPr lang="zh-CN" altLang="en-US" b="1" dirty="0">
                <a:solidFill>
                  <a:schemeClr val="accent1">
                    <a:lumMod val="50000"/>
                  </a:schemeClr>
                </a:solidFill>
                <a:sym typeface="+mn-ea"/>
              </a:rPr>
              <a:t>使用大数据软件</a:t>
            </a:r>
            <a:r>
              <a:rPr lang="en-US" altLang="zh-CN" b="1" dirty="0">
                <a:solidFill>
                  <a:schemeClr val="accent1">
                    <a:lumMod val="50000"/>
                  </a:schemeClr>
                </a:solidFill>
                <a:sym typeface="+mn-ea"/>
              </a:rPr>
              <a:t>Tableau</a:t>
            </a:r>
            <a:r>
              <a:rPr lang="zh-CN" altLang="en-US" b="1" dirty="0">
                <a:solidFill>
                  <a:schemeClr val="accent1">
                    <a:lumMod val="50000"/>
                  </a:schemeClr>
                </a:solidFill>
                <a:sym typeface="+mn-ea"/>
              </a:rPr>
              <a:t>进行可视化</a:t>
            </a:r>
            <a:endParaRPr lang="zh-CN" alt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27478" y="1463327"/>
            <a:ext cx="1992338" cy="22193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b="1" dirty="0">
                <a:sym typeface="+mn-ea"/>
              </a:rPr>
              <a:t>绘制</a:t>
            </a:r>
            <a:r>
              <a:rPr lang="zh-CN" altLang="en-US" b="1" dirty="0">
                <a:solidFill>
                  <a:srgbClr val="FF0000"/>
                </a:solidFill>
                <a:sym typeface="+mn-ea"/>
              </a:rPr>
              <a:t>五个城市一年中</a:t>
            </a:r>
            <a:r>
              <a:rPr lang="en-US" altLang="zh-CN" b="1" dirty="0">
                <a:solidFill>
                  <a:srgbClr val="FF0000"/>
                </a:solidFill>
                <a:sym typeface="+mn-ea"/>
              </a:rPr>
              <a:t>PM2.5</a:t>
            </a:r>
            <a:r>
              <a:rPr lang="zh-CN" altLang="en-US" b="1" dirty="0">
                <a:solidFill>
                  <a:srgbClr val="FF0000"/>
                </a:solidFill>
                <a:sym typeface="+mn-ea"/>
              </a:rPr>
              <a:t>与风速的关系</a:t>
            </a:r>
            <a:r>
              <a:rPr lang="zh-CN" altLang="en-US" b="1" dirty="0">
                <a:sym typeface="+mn-ea"/>
              </a:rPr>
              <a:t>（以成都为例，可点击筛选器进行城市切换）：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427478" y="3429000"/>
            <a:ext cx="1992338" cy="237770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b="1" dirty="0">
                <a:sym typeface="+mn-ea"/>
              </a:rPr>
              <a:t>初步结论</a:t>
            </a:r>
            <a:r>
              <a:rPr lang="zh-CN" altLang="en-US" b="1" dirty="0">
                <a:solidFill>
                  <a:schemeClr val="accent1">
                    <a:lumMod val="50000"/>
                  </a:schemeClr>
                </a:solidFill>
                <a:sym typeface="+mn-ea"/>
              </a:rPr>
              <a:t>：</a:t>
            </a:r>
            <a:endParaRPr lang="en-US" altLang="zh-CN" b="1" dirty="0">
              <a:solidFill>
                <a:schemeClr val="accent1">
                  <a:lumMod val="50000"/>
                </a:schemeClr>
              </a:solidFill>
              <a:sym typeface="+mn-ea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b="1" dirty="0">
                <a:sym typeface="+mn-ea"/>
              </a:rPr>
              <a:t>风速越大，</a:t>
            </a:r>
            <a:r>
              <a:rPr lang="en-US" altLang="zh-CN" b="1" dirty="0">
                <a:sym typeface="+mn-ea"/>
              </a:rPr>
              <a:t>PM2.5</a:t>
            </a:r>
            <a:r>
              <a:rPr lang="zh-CN" altLang="en-US" b="1" dirty="0">
                <a:sym typeface="+mn-ea"/>
              </a:rPr>
              <a:t>越低。</a:t>
            </a:r>
            <a:endParaRPr lang="en-US" altLang="zh-CN" b="1" dirty="0">
              <a:sym typeface="+mn-ea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b="1" dirty="0">
                <a:sym typeface="+mn-ea"/>
              </a:rPr>
              <a:t>成都风速偏低，且一年四季风速变化不大。</a:t>
            </a:r>
            <a:endParaRPr lang="en-US" altLang="zh-CN" b="1" dirty="0"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2561" y="1561121"/>
            <a:ext cx="8344955" cy="4365336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660400" y="315249"/>
            <a:ext cx="7601971" cy="507831"/>
          </a:xfrm>
        </p:spPr>
        <p:txBody>
          <a:bodyPr>
            <a:normAutofit/>
          </a:bodyPr>
          <a:lstStyle/>
          <a:p>
            <a:r>
              <a:rPr lang="en-US" altLang="zh-CN" dirty="0"/>
              <a:t> </a:t>
            </a:r>
            <a:r>
              <a:rPr lang="zh-CN" altLang="en-US" dirty="0"/>
              <a:t>中国五城市六年</a:t>
            </a:r>
            <a:r>
              <a:rPr lang="en-US" altLang="zh-CN" dirty="0"/>
              <a:t>PM2.5</a:t>
            </a:r>
            <a:r>
              <a:rPr lang="zh-CN" altLang="en-US" dirty="0"/>
              <a:t>大数据可视化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427478" y="931543"/>
            <a:ext cx="9965459" cy="4233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lnSpc>
                <a:spcPct val="130000"/>
              </a:lnSpc>
              <a:spcBef>
                <a:spcPts val="600"/>
              </a:spcBef>
              <a:buFont typeface="Wingdings" panose="05000000000000000000" pitchFamily="2" charset="2"/>
              <a:buChar char="p"/>
            </a:pPr>
            <a:r>
              <a:rPr lang="zh-CN" altLang="en-US" b="1" dirty="0">
                <a:solidFill>
                  <a:schemeClr val="accent1">
                    <a:lumMod val="50000"/>
                  </a:schemeClr>
                </a:solidFill>
                <a:sym typeface="+mn-ea"/>
              </a:rPr>
              <a:t>使用大数据软件</a:t>
            </a:r>
            <a:r>
              <a:rPr lang="en-US" altLang="zh-CN" b="1" dirty="0">
                <a:solidFill>
                  <a:schemeClr val="accent1">
                    <a:lumMod val="50000"/>
                  </a:schemeClr>
                </a:solidFill>
                <a:sym typeface="+mn-ea"/>
              </a:rPr>
              <a:t>Tableau</a:t>
            </a:r>
            <a:r>
              <a:rPr lang="zh-CN" altLang="en-US" b="1" dirty="0">
                <a:solidFill>
                  <a:schemeClr val="accent1">
                    <a:lumMod val="50000"/>
                  </a:schemeClr>
                </a:solidFill>
                <a:sym typeface="+mn-ea"/>
              </a:rPr>
              <a:t>进行可视化</a:t>
            </a:r>
            <a:endParaRPr lang="zh-CN" alt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27478" y="1463327"/>
            <a:ext cx="1992338" cy="22193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b="1" dirty="0">
                <a:sym typeface="+mn-ea"/>
              </a:rPr>
              <a:t>绘制</a:t>
            </a:r>
            <a:r>
              <a:rPr lang="zh-CN" altLang="en-US" b="1" dirty="0">
                <a:solidFill>
                  <a:srgbClr val="FF0000"/>
                </a:solidFill>
                <a:sym typeface="+mn-ea"/>
              </a:rPr>
              <a:t>五个城市一年中</a:t>
            </a:r>
            <a:r>
              <a:rPr lang="en-US" altLang="zh-CN" b="1" dirty="0">
                <a:solidFill>
                  <a:srgbClr val="FF0000"/>
                </a:solidFill>
                <a:sym typeface="+mn-ea"/>
              </a:rPr>
              <a:t>PM2.5</a:t>
            </a:r>
            <a:r>
              <a:rPr lang="zh-CN" altLang="en-US" b="1" dirty="0">
                <a:solidFill>
                  <a:srgbClr val="FF0000"/>
                </a:solidFill>
                <a:sym typeface="+mn-ea"/>
              </a:rPr>
              <a:t>与风速的关系</a:t>
            </a:r>
            <a:r>
              <a:rPr lang="zh-CN" altLang="en-US" b="1" dirty="0">
                <a:sym typeface="+mn-ea"/>
              </a:rPr>
              <a:t>（以沈阳为例，可点击筛选器进行城市切换）：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427478" y="3429000"/>
            <a:ext cx="1992338" cy="201760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b="1" dirty="0">
                <a:sym typeface="+mn-ea"/>
              </a:rPr>
              <a:t>初步结论</a:t>
            </a:r>
            <a:r>
              <a:rPr lang="zh-CN" altLang="en-US" b="1" dirty="0">
                <a:solidFill>
                  <a:schemeClr val="accent1">
                    <a:lumMod val="50000"/>
                  </a:schemeClr>
                </a:solidFill>
                <a:sym typeface="+mn-ea"/>
              </a:rPr>
              <a:t>：</a:t>
            </a:r>
            <a:endParaRPr lang="en-US" altLang="zh-CN" b="1" dirty="0">
              <a:solidFill>
                <a:schemeClr val="accent1">
                  <a:lumMod val="50000"/>
                </a:schemeClr>
              </a:solidFill>
              <a:sym typeface="+mn-ea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b="1" dirty="0">
                <a:sym typeface="+mn-ea"/>
              </a:rPr>
              <a:t>风速越大，</a:t>
            </a:r>
            <a:r>
              <a:rPr lang="en-US" altLang="zh-CN" b="1" dirty="0">
                <a:sym typeface="+mn-ea"/>
              </a:rPr>
              <a:t>PM2.5</a:t>
            </a:r>
            <a:r>
              <a:rPr lang="zh-CN" altLang="en-US" b="1" dirty="0">
                <a:sym typeface="+mn-ea"/>
              </a:rPr>
              <a:t>越低。</a:t>
            </a:r>
            <a:endParaRPr lang="en-US" altLang="zh-CN" b="1" dirty="0">
              <a:sym typeface="+mn-ea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b="1" dirty="0">
                <a:sym typeface="+mn-ea"/>
              </a:rPr>
              <a:t>春天的时候刮很强的西南风。</a:t>
            </a:r>
            <a:endParaRPr lang="en-US" altLang="zh-CN" b="1" dirty="0"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9043" y="1664014"/>
            <a:ext cx="8396283" cy="4349509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660400" y="315249"/>
            <a:ext cx="7601971" cy="507831"/>
          </a:xfrm>
        </p:spPr>
        <p:txBody>
          <a:bodyPr>
            <a:normAutofit/>
          </a:bodyPr>
          <a:lstStyle/>
          <a:p>
            <a:r>
              <a:rPr lang="en-US" altLang="zh-CN" dirty="0"/>
              <a:t> </a:t>
            </a:r>
            <a:r>
              <a:rPr lang="zh-CN" altLang="en-US" dirty="0"/>
              <a:t>中国五城市六年</a:t>
            </a:r>
            <a:r>
              <a:rPr lang="en-US" altLang="zh-CN" dirty="0"/>
              <a:t>PM2.5</a:t>
            </a:r>
            <a:r>
              <a:rPr lang="zh-CN" altLang="en-US" dirty="0"/>
              <a:t>大数据可视化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427478" y="931543"/>
            <a:ext cx="9965459" cy="4233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lnSpc>
                <a:spcPct val="130000"/>
              </a:lnSpc>
              <a:spcBef>
                <a:spcPts val="600"/>
              </a:spcBef>
              <a:buFont typeface="Wingdings" panose="05000000000000000000" pitchFamily="2" charset="2"/>
              <a:buChar char="p"/>
            </a:pPr>
            <a:r>
              <a:rPr lang="zh-CN" altLang="en-US" b="1" dirty="0">
                <a:solidFill>
                  <a:schemeClr val="accent1">
                    <a:lumMod val="50000"/>
                  </a:schemeClr>
                </a:solidFill>
                <a:sym typeface="+mn-ea"/>
              </a:rPr>
              <a:t>使用大数据软件</a:t>
            </a:r>
            <a:r>
              <a:rPr lang="en-US" altLang="zh-CN" b="1" dirty="0">
                <a:solidFill>
                  <a:schemeClr val="accent1">
                    <a:lumMod val="50000"/>
                  </a:schemeClr>
                </a:solidFill>
                <a:sym typeface="+mn-ea"/>
              </a:rPr>
              <a:t>Tableau</a:t>
            </a:r>
            <a:r>
              <a:rPr lang="zh-CN" altLang="en-US" b="1" dirty="0">
                <a:solidFill>
                  <a:schemeClr val="accent1">
                    <a:lumMod val="50000"/>
                  </a:schemeClr>
                </a:solidFill>
                <a:sym typeface="+mn-ea"/>
              </a:rPr>
              <a:t>进行可视化</a:t>
            </a:r>
            <a:endParaRPr lang="zh-CN" alt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27478" y="1463327"/>
            <a:ext cx="1992338" cy="149912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b="1" dirty="0">
                <a:sym typeface="+mn-ea"/>
              </a:rPr>
              <a:t>绘制</a:t>
            </a:r>
            <a:r>
              <a:rPr lang="en-US" altLang="zh-CN" b="1" dirty="0">
                <a:solidFill>
                  <a:srgbClr val="FF0000"/>
                </a:solidFill>
                <a:sym typeface="+mn-ea"/>
              </a:rPr>
              <a:t>PM2.5</a:t>
            </a:r>
            <a:r>
              <a:rPr lang="zh-CN" altLang="en-US" b="1" dirty="0">
                <a:solidFill>
                  <a:srgbClr val="FF0000"/>
                </a:solidFill>
                <a:sym typeface="+mn-ea"/>
              </a:rPr>
              <a:t>大小与小时降水量的关系（默认只显示上海）。</a:t>
            </a:r>
            <a:endParaRPr lang="zh-CN" altLang="en-US" b="1" dirty="0"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27478" y="3228278"/>
            <a:ext cx="1992338" cy="122046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b="1" dirty="0">
                <a:sym typeface="+mn-ea"/>
              </a:rPr>
              <a:t>初步结论</a:t>
            </a:r>
            <a:r>
              <a:rPr lang="zh-CN" altLang="en-US" b="1" dirty="0">
                <a:solidFill>
                  <a:schemeClr val="accent1">
                    <a:lumMod val="50000"/>
                  </a:schemeClr>
                </a:solidFill>
                <a:sym typeface="+mn-ea"/>
              </a:rPr>
              <a:t>：</a:t>
            </a:r>
            <a:endParaRPr lang="en-US" altLang="zh-CN" b="1" dirty="0">
              <a:solidFill>
                <a:schemeClr val="accent1">
                  <a:lumMod val="50000"/>
                </a:schemeClr>
              </a:solidFill>
              <a:sym typeface="+mn-ea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b="1" dirty="0">
                <a:sym typeface="+mn-ea"/>
              </a:rPr>
              <a:t>降水量越大的时候，</a:t>
            </a:r>
            <a:r>
              <a:rPr lang="en-US" altLang="zh-CN" b="1" dirty="0">
                <a:sym typeface="+mn-ea"/>
              </a:rPr>
              <a:t>PM2.5</a:t>
            </a:r>
            <a:r>
              <a:rPr lang="zh-CN" altLang="en-US" b="1" dirty="0">
                <a:sym typeface="+mn-ea"/>
              </a:rPr>
              <a:t>越低。</a:t>
            </a:r>
            <a:endParaRPr lang="en-US" altLang="zh-CN" b="1" dirty="0"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957" y="1490129"/>
            <a:ext cx="9018637" cy="4761894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660400" y="315249"/>
            <a:ext cx="7601971" cy="507831"/>
          </a:xfrm>
        </p:spPr>
        <p:txBody>
          <a:bodyPr>
            <a:normAutofit/>
          </a:bodyPr>
          <a:lstStyle/>
          <a:p>
            <a:r>
              <a:rPr lang="en-US" altLang="zh-CN" dirty="0"/>
              <a:t> </a:t>
            </a:r>
            <a:r>
              <a:rPr lang="zh-CN" altLang="en-US" dirty="0"/>
              <a:t>中国五城市六年</a:t>
            </a:r>
            <a:r>
              <a:rPr lang="en-US" altLang="zh-CN" dirty="0"/>
              <a:t>PM2.5</a:t>
            </a:r>
            <a:r>
              <a:rPr lang="zh-CN" altLang="en-US" dirty="0"/>
              <a:t>大数据可视化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427478" y="931543"/>
            <a:ext cx="9965459" cy="4233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lnSpc>
                <a:spcPct val="130000"/>
              </a:lnSpc>
              <a:spcBef>
                <a:spcPts val="600"/>
              </a:spcBef>
              <a:buFont typeface="Wingdings" panose="05000000000000000000" pitchFamily="2" charset="2"/>
              <a:buChar char="p"/>
            </a:pPr>
            <a:r>
              <a:rPr lang="zh-CN" altLang="en-US" b="1" dirty="0">
                <a:solidFill>
                  <a:schemeClr val="accent1">
                    <a:lumMod val="50000"/>
                  </a:schemeClr>
                </a:solidFill>
                <a:sym typeface="+mn-ea"/>
              </a:rPr>
              <a:t>使用大数据软件</a:t>
            </a:r>
            <a:r>
              <a:rPr lang="en-US" altLang="zh-CN" b="1" dirty="0">
                <a:solidFill>
                  <a:schemeClr val="accent1">
                    <a:lumMod val="50000"/>
                  </a:schemeClr>
                </a:solidFill>
                <a:sym typeface="+mn-ea"/>
              </a:rPr>
              <a:t>Tableau</a:t>
            </a:r>
            <a:r>
              <a:rPr lang="zh-CN" altLang="en-US" b="1" dirty="0">
                <a:solidFill>
                  <a:schemeClr val="accent1">
                    <a:lumMod val="50000"/>
                  </a:schemeClr>
                </a:solidFill>
                <a:sym typeface="+mn-ea"/>
              </a:rPr>
              <a:t>进行可视化</a:t>
            </a:r>
            <a:endParaRPr lang="zh-CN" alt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27478" y="1463327"/>
            <a:ext cx="1992338" cy="149912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b="1" dirty="0">
                <a:sym typeface="+mn-ea"/>
              </a:rPr>
              <a:t>绘制</a:t>
            </a:r>
            <a:r>
              <a:rPr lang="en-US" altLang="zh-CN" b="1" dirty="0">
                <a:solidFill>
                  <a:srgbClr val="FF0000"/>
                </a:solidFill>
                <a:sym typeface="+mn-ea"/>
              </a:rPr>
              <a:t>PM2.5</a:t>
            </a:r>
            <a:r>
              <a:rPr lang="zh-CN" altLang="en-US" b="1" dirty="0">
                <a:solidFill>
                  <a:srgbClr val="FF0000"/>
                </a:solidFill>
                <a:sym typeface="+mn-ea"/>
              </a:rPr>
              <a:t>大小与月累计降水量的关系（默认只显示上海）。</a:t>
            </a:r>
            <a:endParaRPr lang="zh-CN" altLang="en-US" b="1" dirty="0"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27478" y="3228278"/>
            <a:ext cx="1992338" cy="157607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b="1" dirty="0">
                <a:sym typeface="+mn-ea"/>
              </a:rPr>
              <a:t>初步结论</a:t>
            </a:r>
            <a:r>
              <a:rPr lang="zh-CN" altLang="en-US" b="1" dirty="0">
                <a:solidFill>
                  <a:schemeClr val="accent1">
                    <a:lumMod val="50000"/>
                  </a:schemeClr>
                </a:solidFill>
                <a:sym typeface="+mn-ea"/>
              </a:rPr>
              <a:t>：</a:t>
            </a:r>
            <a:endParaRPr lang="en-US" altLang="zh-CN" b="1" dirty="0">
              <a:solidFill>
                <a:schemeClr val="accent1">
                  <a:lumMod val="50000"/>
                </a:schemeClr>
              </a:solidFill>
              <a:sym typeface="+mn-ea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b="1" dirty="0">
                <a:sym typeface="+mn-ea"/>
              </a:rPr>
              <a:t>同样符合：降水量越大的时候，</a:t>
            </a:r>
            <a:r>
              <a:rPr lang="en-US" altLang="zh-CN" b="1" dirty="0">
                <a:sym typeface="+mn-ea"/>
              </a:rPr>
              <a:t>PM2.5</a:t>
            </a:r>
            <a:r>
              <a:rPr lang="zh-CN" altLang="en-US" b="1" dirty="0">
                <a:sym typeface="+mn-ea"/>
              </a:rPr>
              <a:t>越低。</a:t>
            </a:r>
            <a:endParaRPr lang="en-US" altLang="zh-CN" b="1" dirty="0"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5190" y="1463327"/>
            <a:ext cx="8979332" cy="4666582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660400" y="315249"/>
            <a:ext cx="7601971" cy="507831"/>
          </a:xfrm>
        </p:spPr>
        <p:txBody>
          <a:bodyPr>
            <a:normAutofit/>
          </a:bodyPr>
          <a:lstStyle/>
          <a:p>
            <a:r>
              <a:rPr lang="en-US" altLang="zh-CN" dirty="0"/>
              <a:t> </a:t>
            </a:r>
            <a:r>
              <a:rPr lang="zh-CN" altLang="en-US" dirty="0"/>
              <a:t>中国五城市六年</a:t>
            </a:r>
            <a:r>
              <a:rPr lang="en-US" altLang="zh-CN" dirty="0"/>
              <a:t>PM2.5</a:t>
            </a:r>
            <a:r>
              <a:rPr lang="zh-CN" altLang="en-US" dirty="0"/>
              <a:t>大数据可视化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427478" y="931543"/>
            <a:ext cx="9965459" cy="4233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lnSpc>
                <a:spcPct val="130000"/>
              </a:lnSpc>
              <a:spcBef>
                <a:spcPts val="600"/>
              </a:spcBef>
              <a:buFont typeface="Wingdings" panose="05000000000000000000" pitchFamily="2" charset="2"/>
              <a:buChar char="p"/>
            </a:pPr>
            <a:r>
              <a:rPr lang="zh-CN" altLang="en-US" b="1" dirty="0">
                <a:solidFill>
                  <a:schemeClr val="accent1">
                    <a:lumMod val="50000"/>
                  </a:schemeClr>
                </a:solidFill>
                <a:sym typeface="+mn-ea"/>
              </a:rPr>
              <a:t>使用大数据软件</a:t>
            </a:r>
            <a:r>
              <a:rPr lang="en-US" altLang="zh-CN" b="1" dirty="0">
                <a:solidFill>
                  <a:schemeClr val="accent1">
                    <a:lumMod val="50000"/>
                  </a:schemeClr>
                </a:solidFill>
                <a:sym typeface="+mn-ea"/>
              </a:rPr>
              <a:t>Tableau</a:t>
            </a:r>
            <a:r>
              <a:rPr lang="zh-CN" altLang="en-US" b="1" dirty="0">
                <a:solidFill>
                  <a:schemeClr val="accent1">
                    <a:lumMod val="50000"/>
                  </a:schemeClr>
                </a:solidFill>
                <a:sym typeface="+mn-ea"/>
              </a:rPr>
              <a:t>进行可视化</a:t>
            </a:r>
            <a:endParaRPr lang="zh-CN" alt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27478" y="1463327"/>
            <a:ext cx="1992338" cy="149912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b="1" dirty="0">
                <a:sym typeface="+mn-ea"/>
              </a:rPr>
              <a:t>绘制</a:t>
            </a:r>
            <a:r>
              <a:rPr lang="en-US" altLang="zh-CN" b="1" dirty="0">
                <a:solidFill>
                  <a:srgbClr val="FF0000"/>
                </a:solidFill>
                <a:sym typeface="+mn-ea"/>
              </a:rPr>
              <a:t>PM2.5</a:t>
            </a:r>
            <a:r>
              <a:rPr lang="zh-CN" altLang="en-US" b="1" dirty="0">
                <a:solidFill>
                  <a:srgbClr val="FF0000"/>
                </a:solidFill>
                <a:sym typeface="+mn-ea"/>
              </a:rPr>
              <a:t>大小与温度的关系（成都、广州、上海、沈阳）。</a:t>
            </a:r>
            <a:endParaRPr lang="zh-CN" altLang="en-US" b="1" dirty="0"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27478" y="3228278"/>
            <a:ext cx="1992338" cy="15805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b="1" dirty="0">
                <a:sym typeface="+mn-ea"/>
              </a:rPr>
              <a:t>初步结论</a:t>
            </a:r>
            <a:r>
              <a:rPr lang="zh-CN" altLang="en-US" b="1" dirty="0">
                <a:solidFill>
                  <a:schemeClr val="accent1">
                    <a:lumMod val="50000"/>
                  </a:schemeClr>
                </a:solidFill>
                <a:sym typeface="+mn-ea"/>
              </a:rPr>
              <a:t>：</a:t>
            </a:r>
            <a:endParaRPr lang="en-US" altLang="zh-CN" b="1" dirty="0">
              <a:solidFill>
                <a:schemeClr val="accent1">
                  <a:lumMod val="50000"/>
                </a:schemeClr>
              </a:solidFill>
              <a:sym typeface="+mn-ea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b="1" dirty="0">
                <a:sym typeface="+mn-ea"/>
              </a:rPr>
              <a:t>成都、广州温度最高；上海次之；沈阳最冷</a:t>
            </a:r>
            <a:endParaRPr lang="en-US" altLang="zh-CN" b="1" dirty="0"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4201" y="1463327"/>
            <a:ext cx="8990321" cy="470416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zh-CN" altLang="en-US" dirty="0">
                <a:solidFill>
                  <a:schemeClr val="bg1"/>
                </a:solidFill>
              </a:rPr>
              <a:t>目录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336675" y="1678940"/>
            <a:ext cx="10068560" cy="322834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32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一</a:t>
            </a:r>
            <a:r>
              <a:rPr lang="en-US" altLang="zh-CN" sz="32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 </a:t>
            </a:r>
            <a:r>
              <a:rPr lang="zh-CN" altLang="en-US" sz="32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大数据可视化概述</a:t>
            </a:r>
            <a:endParaRPr lang="zh-CN" altLang="en-US" sz="3200" b="1" dirty="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zh-CN" altLang="en-US" sz="3200" b="1" dirty="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sz="32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二</a:t>
            </a:r>
            <a:r>
              <a:rPr lang="en-US" altLang="zh-CN" sz="32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 </a:t>
            </a:r>
            <a:r>
              <a:rPr lang="zh-CN" altLang="en-US" sz="32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大数据可视化工具</a:t>
            </a:r>
            <a:endParaRPr lang="en-US" altLang="zh-CN" sz="3200" b="1" dirty="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zh-CN" altLang="en-US" sz="3200" b="1" dirty="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sz="32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三</a:t>
            </a:r>
            <a:r>
              <a:rPr lang="en-US" altLang="zh-CN" sz="32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 </a:t>
            </a:r>
            <a:r>
              <a:rPr lang="zh-CN" altLang="en-US" sz="32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基于</a:t>
            </a:r>
            <a:r>
              <a:rPr lang="en-US" altLang="zh-CN" sz="32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Tableau</a:t>
            </a:r>
            <a:r>
              <a:rPr lang="zh-CN" altLang="en-US" sz="32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实例分析（中国五城市六年</a:t>
            </a:r>
            <a:r>
              <a:rPr lang="en-US" altLang="zh-CN" sz="32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PM2.5</a:t>
            </a:r>
            <a:r>
              <a:rPr lang="zh-CN" altLang="en-US" sz="32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的大数据可视化）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83"/>
    </mc:Choice>
    <mc:Fallback xmlns="">
      <p:transition spd="slow" advTm="2683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660400" y="315249"/>
            <a:ext cx="7601971" cy="507831"/>
          </a:xfrm>
        </p:spPr>
        <p:txBody>
          <a:bodyPr>
            <a:normAutofit/>
          </a:bodyPr>
          <a:lstStyle/>
          <a:p>
            <a:r>
              <a:rPr lang="en-US" altLang="zh-CN" dirty="0"/>
              <a:t> </a:t>
            </a:r>
            <a:r>
              <a:rPr lang="zh-CN" altLang="en-US" dirty="0"/>
              <a:t>中国五城市六年</a:t>
            </a:r>
            <a:r>
              <a:rPr lang="en-US" altLang="zh-CN" dirty="0"/>
              <a:t>PM2.5</a:t>
            </a:r>
            <a:r>
              <a:rPr lang="zh-CN" altLang="en-US" dirty="0"/>
              <a:t>大数据可视化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427478" y="931543"/>
            <a:ext cx="9965459" cy="4233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lnSpc>
                <a:spcPct val="130000"/>
              </a:lnSpc>
              <a:spcBef>
                <a:spcPts val="600"/>
              </a:spcBef>
              <a:buFont typeface="Wingdings" panose="05000000000000000000" pitchFamily="2" charset="2"/>
              <a:buChar char="p"/>
            </a:pPr>
            <a:r>
              <a:rPr lang="zh-CN" altLang="en-US" b="1" dirty="0">
                <a:solidFill>
                  <a:schemeClr val="accent1">
                    <a:lumMod val="50000"/>
                  </a:schemeClr>
                </a:solidFill>
                <a:sym typeface="+mn-ea"/>
              </a:rPr>
              <a:t>使用大数据软件</a:t>
            </a:r>
            <a:r>
              <a:rPr lang="en-US" altLang="zh-CN" b="1" dirty="0">
                <a:solidFill>
                  <a:schemeClr val="accent1">
                    <a:lumMod val="50000"/>
                  </a:schemeClr>
                </a:solidFill>
                <a:sym typeface="+mn-ea"/>
              </a:rPr>
              <a:t>Tableau</a:t>
            </a:r>
            <a:r>
              <a:rPr lang="zh-CN" altLang="en-US" b="1" dirty="0">
                <a:solidFill>
                  <a:schemeClr val="accent1">
                    <a:lumMod val="50000"/>
                  </a:schemeClr>
                </a:solidFill>
                <a:sym typeface="+mn-ea"/>
              </a:rPr>
              <a:t>进行可视化</a:t>
            </a:r>
            <a:endParaRPr lang="zh-CN" alt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27478" y="1463327"/>
            <a:ext cx="1992338" cy="149912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b="1" dirty="0">
                <a:sym typeface="+mn-ea"/>
              </a:rPr>
              <a:t>绘制</a:t>
            </a:r>
            <a:r>
              <a:rPr lang="en-US" altLang="zh-CN" b="1" dirty="0">
                <a:solidFill>
                  <a:srgbClr val="FF0000"/>
                </a:solidFill>
                <a:sym typeface="+mn-ea"/>
              </a:rPr>
              <a:t>PM2.5</a:t>
            </a:r>
            <a:r>
              <a:rPr lang="zh-CN" altLang="en-US" b="1" dirty="0">
                <a:solidFill>
                  <a:srgbClr val="FF0000"/>
                </a:solidFill>
                <a:sym typeface="+mn-ea"/>
              </a:rPr>
              <a:t>大小与相对湿度的关系（成都、上海、沈阳）。</a:t>
            </a:r>
            <a:endParaRPr lang="zh-CN" altLang="en-US" b="1" dirty="0"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99951" y="2962455"/>
            <a:ext cx="2643609" cy="34535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b="1" dirty="0">
                <a:sym typeface="+mn-ea"/>
              </a:rPr>
              <a:t>初步结论</a:t>
            </a:r>
            <a:r>
              <a:rPr lang="zh-CN" altLang="en-US" b="1" dirty="0">
                <a:solidFill>
                  <a:schemeClr val="accent1">
                    <a:lumMod val="50000"/>
                  </a:schemeClr>
                </a:solidFill>
                <a:sym typeface="+mn-ea"/>
              </a:rPr>
              <a:t>：</a:t>
            </a:r>
            <a:endParaRPr lang="en-US" altLang="zh-CN" b="1" dirty="0">
              <a:solidFill>
                <a:schemeClr val="accent1">
                  <a:lumMod val="50000"/>
                </a:schemeClr>
              </a:solidFill>
              <a:sym typeface="+mn-ea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b="1" dirty="0">
                <a:sym typeface="+mn-ea"/>
              </a:rPr>
              <a:t>相对湿度越高，</a:t>
            </a:r>
            <a:r>
              <a:rPr lang="en-US" altLang="zh-CN" b="1" dirty="0">
                <a:sym typeface="+mn-ea"/>
              </a:rPr>
              <a:t>PM2.5</a:t>
            </a:r>
            <a:r>
              <a:rPr lang="zh-CN" altLang="en-US" b="1" dirty="0">
                <a:sym typeface="+mn-ea"/>
              </a:rPr>
              <a:t>的值也越高</a:t>
            </a:r>
            <a:r>
              <a:rPr lang="zh-CN" altLang="en-US" b="1" dirty="0">
                <a:solidFill>
                  <a:schemeClr val="accent1">
                    <a:lumMod val="50000"/>
                  </a:schemeClr>
                </a:solidFill>
                <a:sym typeface="+mn-ea"/>
              </a:rPr>
              <a:t>。</a:t>
            </a:r>
            <a:endParaRPr lang="en-US" altLang="zh-CN" b="1" dirty="0">
              <a:solidFill>
                <a:schemeClr val="accent1">
                  <a:lumMod val="50000"/>
                </a:schemeClr>
              </a:solidFill>
              <a:sym typeface="+mn-ea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b="1" dirty="0">
                <a:sym typeface="+mn-ea"/>
              </a:rPr>
              <a:t>（和降水量的关系相反：相对湿度越高，空气中的气溶胶成分可能发生变化，微小的液滴可能会增多，可能会给</a:t>
            </a:r>
            <a:r>
              <a:rPr lang="en-US" altLang="zh-CN" b="1" dirty="0">
                <a:sym typeface="+mn-ea"/>
              </a:rPr>
              <a:t>PM2.5</a:t>
            </a:r>
            <a:r>
              <a:rPr lang="zh-CN" altLang="en-US" b="1" dirty="0">
                <a:sym typeface="+mn-ea"/>
              </a:rPr>
              <a:t>的形成带来有利的条件）</a:t>
            </a:r>
            <a:endParaRPr lang="en-US" altLang="zh-CN" b="1" dirty="0"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6457" y="1463327"/>
            <a:ext cx="9205543" cy="4767156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660400" y="315249"/>
            <a:ext cx="7601971" cy="507831"/>
          </a:xfrm>
        </p:spPr>
        <p:txBody>
          <a:bodyPr>
            <a:normAutofit/>
          </a:bodyPr>
          <a:lstStyle/>
          <a:p>
            <a:r>
              <a:rPr lang="en-US" altLang="zh-CN" dirty="0"/>
              <a:t> </a:t>
            </a:r>
            <a:r>
              <a:rPr lang="zh-CN" altLang="en-US" dirty="0"/>
              <a:t>中国五城市六年</a:t>
            </a:r>
            <a:r>
              <a:rPr lang="en-US" altLang="zh-CN" dirty="0"/>
              <a:t>PM2.5</a:t>
            </a:r>
            <a:r>
              <a:rPr lang="zh-CN" altLang="en-US" dirty="0"/>
              <a:t>大数据可视化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427478" y="931543"/>
            <a:ext cx="9965459" cy="4233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lnSpc>
                <a:spcPct val="130000"/>
              </a:lnSpc>
              <a:spcBef>
                <a:spcPts val="600"/>
              </a:spcBef>
              <a:buFont typeface="Wingdings" panose="05000000000000000000" pitchFamily="2" charset="2"/>
              <a:buChar char="p"/>
            </a:pPr>
            <a:r>
              <a:rPr lang="zh-CN" altLang="en-US" b="1" dirty="0">
                <a:solidFill>
                  <a:schemeClr val="accent1">
                    <a:lumMod val="50000"/>
                  </a:schemeClr>
                </a:solidFill>
                <a:sym typeface="+mn-ea"/>
              </a:rPr>
              <a:t>使用大数据软件</a:t>
            </a:r>
            <a:r>
              <a:rPr lang="en-US" altLang="zh-CN" b="1" dirty="0">
                <a:solidFill>
                  <a:schemeClr val="accent1">
                    <a:lumMod val="50000"/>
                  </a:schemeClr>
                </a:solidFill>
                <a:sym typeface="+mn-ea"/>
              </a:rPr>
              <a:t>Tableau</a:t>
            </a:r>
            <a:r>
              <a:rPr lang="zh-CN" altLang="en-US" b="1" dirty="0">
                <a:solidFill>
                  <a:schemeClr val="accent1">
                    <a:lumMod val="50000"/>
                  </a:schemeClr>
                </a:solidFill>
                <a:sym typeface="+mn-ea"/>
              </a:rPr>
              <a:t>进行可视化</a:t>
            </a:r>
            <a:endParaRPr lang="zh-CN" alt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27478" y="1463327"/>
            <a:ext cx="1992338" cy="150361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b="1" dirty="0">
                <a:sym typeface="+mn-ea"/>
              </a:rPr>
              <a:t>绘制</a:t>
            </a:r>
            <a:r>
              <a:rPr lang="en-US" altLang="zh-CN" b="1" dirty="0">
                <a:solidFill>
                  <a:srgbClr val="FF0000"/>
                </a:solidFill>
                <a:sym typeface="+mn-ea"/>
              </a:rPr>
              <a:t>PM2.5</a:t>
            </a:r>
            <a:r>
              <a:rPr lang="zh-CN" altLang="en-US" b="1" dirty="0">
                <a:solidFill>
                  <a:srgbClr val="FF0000"/>
                </a:solidFill>
                <a:sym typeface="+mn-ea"/>
              </a:rPr>
              <a:t>大小与大气压强的关系，颜色越深，表示风速越高。</a:t>
            </a:r>
            <a:endParaRPr lang="zh-CN" altLang="en-US" b="1" dirty="0"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27478" y="3429000"/>
            <a:ext cx="2643609" cy="122046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b="1" dirty="0">
                <a:sym typeface="+mn-ea"/>
              </a:rPr>
              <a:t>初步结论</a:t>
            </a:r>
            <a:r>
              <a:rPr lang="zh-CN" altLang="en-US" b="1" dirty="0">
                <a:solidFill>
                  <a:schemeClr val="accent1">
                    <a:lumMod val="50000"/>
                  </a:schemeClr>
                </a:solidFill>
                <a:sym typeface="+mn-ea"/>
              </a:rPr>
              <a:t>：</a:t>
            </a:r>
            <a:endParaRPr lang="en-US" altLang="zh-CN" b="1" dirty="0">
              <a:solidFill>
                <a:schemeClr val="accent1">
                  <a:lumMod val="50000"/>
                </a:schemeClr>
              </a:solidFill>
              <a:sym typeface="+mn-ea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b="1" dirty="0">
                <a:sym typeface="+mn-ea"/>
              </a:rPr>
              <a:t>服从正太分布，无明显规律。</a:t>
            </a:r>
            <a:endParaRPr lang="en-US" altLang="zh-CN" b="1" dirty="0"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5798" y="2024150"/>
            <a:ext cx="8108724" cy="425147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660400" y="315249"/>
            <a:ext cx="7601971" cy="507831"/>
          </a:xfrm>
        </p:spPr>
        <p:txBody>
          <a:bodyPr>
            <a:normAutofit/>
          </a:bodyPr>
          <a:lstStyle/>
          <a:p>
            <a:r>
              <a:rPr lang="en-US" altLang="zh-CN" dirty="0"/>
              <a:t> </a:t>
            </a:r>
            <a:r>
              <a:rPr lang="zh-CN" altLang="en-US" dirty="0"/>
              <a:t>中国五城市六年</a:t>
            </a:r>
            <a:r>
              <a:rPr lang="en-US" altLang="zh-CN" dirty="0"/>
              <a:t>PM2.5</a:t>
            </a:r>
            <a:r>
              <a:rPr lang="zh-CN" altLang="en-US" dirty="0"/>
              <a:t>大数据可视化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427478" y="931543"/>
            <a:ext cx="9965459" cy="4233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lnSpc>
                <a:spcPct val="130000"/>
              </a:lnSpc>
              <a:spcBef>
                <a:spcPts val="600"/>
              </a:spcBef>
              <a:buFont typeface="Wingdings" panose="05000000000000000000" pitchFamily="2" charset="2"/>
              <a:buChar char="p"/>
            </a:pPr>
            <a:r>
              <a:rPr lang="zh-CN" altLang="en-US" b="1" dirty="0">
                <a:solidFill>
                  <a:schemeClr val="accent1">
                    <a:lumMod val="50000"/>
                  </a:schemeClr>
                </a:solidFill>
                <a:sym typeface="+mn-ea"/>
              </a:rPr>
              <a:t>使用大数据软件</a:t>
            </a:r>
            <a:r>
              <a:rPr lang="en-US" altLang="zh-CN" b="1" dirty="0">
                <a:solidFill>
                  <a:schemeClr val="accent1">
                    <a:lumMod val="50000"/>
                  </a:schemeClr>
                </a:solidFill>
                <a:sym typeface="+mn-ea"/>
              </a:rPr>
              <a:t>Tableau</a:t>
            </a:r>
            <a:r>
              <a:rPr lang="zh-CN" altLang="en-US" b="1" dirty="0">
                <a:solidFill>
                  <a:schemeClr val="accent1">
                    <a:lumMod val="50000"/>
                  </a:schemeClr>
                </a:solidFill>
                <a:sym typeface="+mn-ea"/>
              </a:rPr>
              <a:t>进行可视化</a:t>
            </a:r>
            <a:endParaRPr lang="zh-CN" alt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27478" y="1463327"/>
            <a:ext cx="1992338" cy="22193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b="1" dirty="0">
                <a:sym typeface="+mn-ea"/>
              </a:rPr>
              <a:t>绘制</a:t>
            </a:r>
            <a:r>
              <a:rPr lang="en-US" altLang="zh-CN" b="1" dirty="0">
                <a:solidFill>
                  <a:srgbClr val="FF0000"/>
                </a:solidFill>
                <a:sym typeface="+mn-ea"/>
              </a:rPr>
              <a:t>PM2.5</a:t>
            </a:r>
            <a:r>
              <a:rPr lang="zh-CN" altLang="en-US" b="1" dirty="0">
                <a:solidFill>
                  <a:srgbClr val="FF0000"/>
                </a:solidFill>
                <a:sym typeface="+mn-ea"/>
              </a:rPr>
              <a:t>大小与露点温度（水结露的温度减去实际温度，差值越大，表示空气越干燥）的关系</a:t>
            </a:r>
            <a:endParaRPr lang="zh-CN" altLang="en-US" b="1" dirty="0"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27478" y="3818993"/>
            <a:ext cx="2643609" cy="122046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b="1" dirty="0">
                <a:sym typeface="+mn-ea"/>
              </a:rPr>
              <a:t>初步结论</a:t>
            </a:r>
            <a:r>
              <a:rPr lang="zh-CN" altLang="en-US" b="1" dirty="0">
                <a:solidFill>
                  <a:schemeClr val="accent1">
                    <a:lumMod val="50000"/>
                  </a:schemeClr>
                </a:solidFill>
                <a:sym typeface="+mn-ea"/>
              </a:rPr>
              <a:t>：</a:t>
            </a:r>
            <a:endParaRPr lang="en-US" altLang="zh-CN" b="1" dirty="0">
              <a:solidFill>
                <a:schemeClr val="accent1">
                  <a:lumMod val="50000"/>
                </a:schemeClr>
              </a:solidFill>
              <a:sym typeface="+mn-ea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b="1" dirty="0">
                <a:sym typeface="+mn-ea"/>
              </a:rPr>
              <a:t>服从正太分布，无明显规律。</a:t>
            </a:r>
            <a:endParaRPr lang="en-US" altLang="zh-CN" b="1" dirty="0"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1087" y="1463327"/>
            <a:ext cx="9322420" cy="4827188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660400" y="315249"/>
            <a:ext cx="7601971" cy="507831"/>
          </a:xfrm>
        </p:spPr>
        <p:txBody>
          <a:bodyPr>
            <a:normAutofit/>
          </a:bodyPr>
          <a:lstStyle/>
          <a:p>
            <a:r>
              <a:rPr lang="en-US" altLang="zh-CN" dirty="0"/>
              <a:t> </a:t>
            </a:r>
            <a:r>
              <a:rPr lang="zh-CN" altLang="en-US" dirty="0"/>
              <a:t>中国五城市六年</a:t>
            </a:r>
            <a:r>
              <a:rPr lang="en-US" altLang="zh-CN" dirty="0"/>
              <a:t>PM2.5</a:t>
            </a:r>
            <a:r>
              <a:rPr lang="zh-CN" altLang="en-US" dirty="0"/>
              <a:t>大数据可视化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427478" y="931543"/>
            <a:ext cx="9965459" cy="4233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lnSpc>
                <a:spcPct val="130000"/>
              </a:lnSpc>
              <a:spcBef>
                <a:spcPts val="600"/>
              </a:spcBef>
              <a:buFont typeface="Wingdings" panose="05000000000000000000" pitchFamily="2" charset="2"/>
              <a:buChar char="p"/>
            </a:pPr>
            <a:r>
              <a:rPr lang="zh-CN" altLang="en-US" b="1" dirty="0">
                <a:solidFill>
                  <a:schemeClr val="accent1">
                    <a:lumMod val="50000"/>
                  </a:schemeClr>
                </a:solidFill>
                <a:sym typeface="+mn-ea"/>
              </a:rPr>
              <a:t>使用大数据软件</a:t>
            </a:r>
            <a:r>
              <a:rPr lang="en-US" altLang="zh-CN" b="1" dirty="0">
                <a:solidFill>
                  <a:schemeClr val="accent1">
                    <a:lumMod val="50000"/>
                  </a:schemeClr>
                </a:solidFill>
                <a:sym typeface="+mn-ea"/>
              </a:rPr>
              <a:t>Tableau</a:t>
            </a:r>
            <a:r>
              <a:rPr lang="zh-CN" altLang="en-US" b="1" dirty="0">
                <a:solidFill>
                  <a:schemeClr val="accent1">
                    <a:lumMod val="50000"/>
                  </a:schemeClr>
                </a:solidFill>
                <a:sym typeface="+mn-ea"/>
              </a:rPr>
              <a:t>进行可视化</a:t>
            </a:r>
            <a:endParaRPr lang="zh-CN" alt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27478" y="1641746"/>
            <a:ext cx="1992338" cy="150361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b="1" dirty="0">
                <a:sym typeface="+mn-ea"/>
              </a:rPr>
              <a:t>绘制</a:t>
            </a:r>
            <a:r>
              <a:rPr lang="en-US" altLang="zh-CN" b="1" dirty="0">
                <a:solidFill>
                  <a:srgbClr val="FF0000"/>
                </a:solidFill>
                <a:sym typeface="+mn-ea"/>
              </a:rPr>
              <a:t>PM2.5</a:t>
            </a:r>
            <a:r>
              <a:rPr lang="zh-CN" altLang="en-US" b="1" dirty="0">
                <a:solidFill>
                  <a:srgbClr val="FF0000"/>
                </a:solidFill>
                <a:sym typeface="+mn-ea"/>
              </a:rPr>
              <a:t>大小与温度的气泡图，横轴为温度，纵轴为湿度</a:t>
            </a:r>
            <a:endParaRPr lang="zh-CN" altLang="en-US" b="1" dirty="0"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27478" y="3429000"/>
            <a:ext cx="2643609" cy="273780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b="1" dirty="0">
                <a:sym typeface="+mn-ea"/>
              </a:rPr>
              <a:t>初步结论</a:t>
            </a:r>
            <a:r>
              <a:rPr lang="zh-CN" altLang="en-US" b="1" dirty="0">
                <a:solidFill>
                  <a:schemeClr val="accent1">
                    <a:lumMod val="50000"/>
                  </a:schemeClr>
                </a:solidFill>
                <a:sym typeface="+mn-ea"/>
              </a:rPr>
              <a:t>：</a:t>
            </a:r>
            <a:endParaRPr lang="en-US" altLang="zh-CN" b="1" dirty="0">
              <a:solidFill>
                <a:schemeClr val="accent1">
                  <a:lumMod val="50000"/>
                </a:schemeClr>
              </a:solidFill>
              <a:sym typeface="+mn-ea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b="1" dirty="0">
                <a:sym typeface="+mn-ea"/>
              </a:rPr>
              <a:t>越靠右上角代表越闷热；越靠左下角代表越凉爽（广州又热又闷，北京又凉爽温度又低）</a:t>
            </a:r>
            <a:endParaRPr lang="en-US" altLang="zh-CN" b="1" dirty="0">
              <a:sym typeface="+mn-ea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b="1" dirty="0">
                <a:sym typeface="+mn-ea"/>
              </a:rPr>
              <a:t>圆圈越大，颜色越深表示</a:t>
            </a:r>
            <a:r>
              <a:rPr lang="en-US" altLang="zh-CN" b="1" dirty="0">
                <a:sym typeface="+mn-ea"/>
              </a:rPr>
              <a:t>PM2.5</a:t>
            </a:r>
            <a:r>
              <a:rPr lang="zh-CN" altLang="en-US" b="1" dirty="0">
                <a:sym typeface="+mn-ea"/>
              </a:rPr>
              <a:t>值越高。</a:t>
            </a:r>
            <a:endParaRPr lang="en-US" altLang="zh-CN" b="1" dirty="0"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4148" y="1548461"/>
            <a:ext cx="8268083" cy="4268382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41158"/>
            <a:ext cx="12207084" cy="3260912"/>
          </a:xfrm>
          <a:prstGeom prst="rect">
            <a:avLst/>
          </a:prstGeom>
        </p:spPr>
      </p:pic>
      <p:sp>
        <p:nvSpPr>
          <p:cNvPr id="36" name="Rectangle 35"/>
          <p:cNvSpPr/>
          <p:nvPr/>
        </p:nvSpPr>
        <p:spPr>
          <a:xfrm>
            <a:off x="0" y="1841158"/>
            <a:ext cx="12207085" cy="3270852"/>
          </a:xfrm>
          <a:prstGeom prst="rect">
            <a:avLst/>
          </a:prstGeom>
          <a:solidFill>
            <a:srgbClr val="0064B8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2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9" name="文本框 11"/>
          <p:cNvSpPr txBox="1"/>
          <p:nvPr/>
        </p:nvSpPr>
        <p:spPr>
          <a:xfrm>
            <a:off x="2356663" y="2679020"/>
            <a:ext cx="7495051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谢 谢</a:t>
            </a:r>
            <a:r>
              <a:rPr lang="en-US" altLang="zh-CN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聆</a:t>
            </a:r>
            <a:r>
              <a:rPr lang="en-US" altLang="zh-CN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听</a:t>
            </a:r>
            <a:r>
              <a:rPr lang="en-US" altLang="zh-CN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！</a:t>
            </a:r>
          </a:p>
        </p:txBody>
      </p:sp>
      <p:sp>
        <p:nvSpPr>
          <p:cNvPr id="41" name="Rounded Rectangle 40"/>
          <p:cNvSpPr/>
          <p:nvPr/>
        </p:nvSpPr>
        <p:spPr>
          <a:xfrm>
            <a:off x="2823598" y="2027063"/>
            <a:ext cx="6901543" cy="65229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2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4">
            <a:alphaModFix amt="4000"/>
          </a:blip>
          <a:stretch>
            <a:fillRect/>
          </a:stretch>
        </p:blipFill>
        <p:spPr>
          <a:xfrm>
            <a:off x="5443648" y="635"/>
            <a:ext cx="6901815" cy="68573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5680">
        <p:fade/>
      </p:transition>
    </mc:Choice>
    <mc:Fallback xmlns="">
      <p:transition spd="med" advTm="1568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占位符 10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 </a:t>
            </a:r>
            <a:r>
              <a:rPr lang="zh-CN" altLang="en-US" dirty="0"/>
              <a:t>大数据可视化概述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660400" y="1266825"/>
            <a:ext cx="7601585" cy="81958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lnSpc>
                <a:spcPct val="130000"/>
              </a:lnSpc>
              <a:spcBef>
                <a:spcPts val="600"/>
              </a:spcBef>
              <a:buFont typeface="Wingdings" panose="05000000000000000000" pitchFamily="2" charset="2"/>
              <a:buChar char="p"/>
            </a:pPr>
            <a:r>
              <a:rPr lang="zh-CN" altLang="en-US" b="1" dirty="0">
                <a:solidFill>
                  <a:schemeClr val="accent1">
                    <a:lumMod val="50000"/>
                  </a:schemeClr>
                </a:solidFill>
              </a:rPr>
              <a:t>数据可视化</a:t>
            </a:r>
          </a:p>
          <a:p>
            <a:pPr lvl="1">
              <a:lnSpc>
                <a:spcPct val="130000"/>
              </a:lnSpc>
              <a:spcBef>
                <a:spcPts val="600"/>
              </a:spcBef>
            </a:pPr>
            <a:r>
              <a:rPr lang="zh-CN" altLang="en-US" sz="1600" dirty="0">
                <a:solidFill>
                  <a:schemeClr val="tx1"/>
                </a:solidFill>
              </a:rPr>
              <a:t>数据可视化是关于数据的视觉表现形式的科学技术研究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7278204" y="1758863"/>
            <a:ext cx="3218677" cy="334027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742950" lvl="1" indent="-285750">
              <a:lnSpc>
                <a:spcPct val="130000"/>
              </a:lnSpc>
              <a:spcBef>
                <a:spcPts val="600"/>
              </a:spcBef>
              <a:buFont typeface="Wingdings" panose="05000000000000000000" charset="0"/>
              <a:buChar char=""/>
            </a:pPr>
            <a:r>
              <a:rPr lang="zh-CN" altLang="en-US" sz="1600" dirty="0">
                <a:solidFill>
                  <a:schemeClr val="tx1"/>
                </a:solidFill>
              </a:rPr>
              <a:t>数据可视化的主要目的是借助于图形化手段，清晰有效地传达与沟通信息。</a:t>
            </a:r>
            <a:endParaRPr lang="en-US" altLang="zh-CN" sz="1600" dirty="0">
              <a:solidFill>
                <a:schemeClr val="tx1"/>
              </a:solidFill>
            </a:endParaRPr>
          </a:p>
          <a:p>
            <a:pPr marL="742950" lvl="1" indent="-285750">
              <a:lnSpc>
                <a:spcPct val="130000"/>
              </a:lnSpc>
              <a:spcBef>
                <a:spcPts val="600"/>
              </a:spcBef>
              <a:buFont typeface="Wingdings" panose="05000000000000000000" charset="0"/>
              <a:buChar char=""/>
            </a:pPr>
            <a:r>
              <a:rPr lang="zh-CN" altLang="en-US" sz="1600" dirty="0"/>
              <a:t>在进行数据可视化时，主要是利用图形、图像处理、计算机视觉以及用户界面，通过表达、建模以及对立体、表面、属性以及动画的显示，对数据加以可视化解释。</a:t>
            </a:r>
            <a:endParaRPr lang="zh-CN" altLang="en-US" sz="1600" dirty="0">
              <a:solidFill>
                <a:schemeClr val="tx1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5119" y="2658241"/>
            <a:ext cx="4153480" cy="2200582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157464" y="2267050"/>
            <a:ext cx="5884667" cy="41883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John Snow</a:t>
            </a: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绘制的</a:t>
            </a: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1854</a:t>
            </a: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年伦敦霍乱死亡地图（部分）。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556591" y="5194852"/>
            <a:ext cx="10137913" cy="11435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研究过程中，</a:t>
            </a: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John Snow</a:t>
            </a: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医生统计每户病亡人数，每死亡一人标注一条横线，分析发现，大多数病例的住所都围绕在</a:t>
            </a: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Broad Street</a:t>
            </a: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水泵附近，结合其他证据得出饮用水传播的结论，于是移掉了</a:t>
            </a: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Broad Street</a:t>
            </a: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水泵的把手，霍乱最终得以控制。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270"/>
    </mc:Choice>
    <mc:Fallback xmlns="">
      <p:transition spd="slow" advTm="1827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>
          <a:xfrm>
            <a:off x="660400" y="315249"/>
            <a:ext cx="7601971" cy="507831"/>
          </a:xfrm>
        </p:spPr>
        <p:txBody>
          <a:bodyPr/>
          <a:lstStyle/>
          <a:p>
            <a:r>
              <a:rPr lang="en-US" altLang="zh-CN" dirty="0"/>
              <a:t> </a:t>
            </a:r>
            <a:r>
              <a:rPr lang="zh-CN" altLang="en-US" dirty="0"/>
              <a:t>大数据可视化概述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660400" y="1023036"/>
            <a:ext cx="6096000" cy="4188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30000"/>
              </a:lnSpc>
              <a:spcBef>
                <a:spcPts val="600"/>
              </a:spcBef>
              <a:buFont typeface="Wingdings" panose="05000000000000000000" pitchFamily="2" charset="2"/>
              <a:buChar char="p"/>
            </a:pPr>
            <a:r>
              <a:rPr lang="zh-CN" altLang="en-US" b="1" dirty="0">
                <a:solidFill>
                  <a:schemeClr val="accent1">
                    <a:lumMod val="50000"/>
                  </a:schemeClr>
                </a:solidFill>
              </a:rPr>
              <a:t>大数据可视化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1683026" y="1418440"/>
            <a:ext cx="8825948" cy="4551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000" b="1" dirty="0">
                <a:sym typeface="+mn-ea"/>
              </a:rPr>
              <a:t>大数据可视化可以理解为</a:t>
            </a:r>
            <a:r>
              <a:rPr lang="zh-CN" altLang="en-US" sz="2000" b="1" dirty="0">
                <a:solidFill>
                  <a:srgbClr val="FF0000"/>
                </a:solidFill>
                <a:sym typeface="+mn-ea"/>
              </a:rPr>
              <a:t>数据量更加庞大，结构更加复杂</a:t>
            </a:r>
            <a:r>
              <a:rPr lang="zh-CN" altLang="en-US" sz="2000" b="1" dirty="0">
                <a:sym typeface="+mn-ea"/>
              </a:rPr>
              <a:t>的数据可视化。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1906050" y="1916162"/>
            <a:ext cx="7773208" cy="7789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b="1" dirty="0">
                <a:sym typeface="+mn-ea"/>
              </a:rPr>
              <a:t>如何从数据量更多、结构更加复杂的数据中</a:t>
            </a:r>
            <a:r>
              <a:rPr lang="zh-CN" altLang="en-US" b="1" dirty="0">
                <a:solidFill>
                  <a:srgbClr val="FF0000"/>
                </a:solidFill>
                <a:sym typeface="+mn-ea"/>
              </a:rPr>
              <a:t>快速获取</a:t>
            </a:r>
            <a:r>
              <a:rPr lang="zh-CN" altLang="en-US" b="1" dirty="0">
                <a:sym typeface="+mn-ea"/>
              </a:rPr>
              <a:t>想要的信息，并以一种</a:t>
            </a:r>
            <a:r>
              <a:rPr lang="zh-CN" altLang="en-US" b="1" dirty="0">
                <a:solidFill>
                  <a:srgbClr val="FF0000"/>
                </a:solidFill>
                <a:sym typeface="+mn-ea"/>
              </a:rPr>
              <a:t>直观、形象</a:t>
            </a:r>
            <a:r>
              <a:rPr lang="zh-CN" altLang="en-US" b="1" dirty="0">
                <a:sym typeface="+mn-ea"/>
              </a:rPr>
              <a:t>的方式展现出来，这就是大数据可视化要解决的核心问题。</a:t>
            </a: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487" y="2737690"/>
            <a:ext cx="10412278" cy="2381582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1020417" y="5161869"/>
            <a:ext cx="10164418" cy="11435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b="1" dirty="0">
                <a:solidFill>
                  <a:schemeClr val="bg2">
                    <a:lumMod val="50000"/>
                  </a:schemeClr>
                </a:solidFill>
                <a:sym typeface="+mn-ea"/>
              </a:rPr>
              <a:t>果蝇的大脑，它有着超过</a:t>
            </a:r>
            <a:r>
              <a:rPr lang="en-US" altLang="zh-CN" b="1" dirty="0">
                <a:solidFill>
                  <a:schemeClr val="bg2">
                    <a:lumMod val="50000"/>
                  </a:schemeClr>
                </a:solidFill>
                <a:sym typeface="+mn-ea"/>
              </a:rPr>
              <a:t>70%</a:t>
            </a:r>
            <a:r>
              <a:rPr lang="zh-CN" altLang="en-US" b="1" dirty="0">
                <a:solidFill>
                  <a:schemeClr val="bg2">
                    <a:lumMod val="50000"/>
                  </a:schemeClr>
                </a:solidFill>
                <a:sym typeface="+mn-ea"/>
              </a:rPr>
              <a:t>的涉及人类脑部疾病的类似基因。果蝇大脑眺望台项目（</a:t>
            </a:r>
            <a:r>
              <a:rPr lang="en-US" altLang="zh-CN" b="1" dirty="0">
                <a:solidFill>
                  <a:schemeClr val="bg2">
                    <a:lumMod val="50000"/>
                  </a:schemeClr>
                </a:solidFill>
                <a:sym typeface="+mn-ea"/>
              </a:rPr>
              <a:t>www.openscienceprize.org/p/s/1998747/</a:t>
            </a:r>
            <a:r>
              <a:rPr lang="zh-CN" altLang="en-US" b="1" dirty="0">
                <a:solidFill>
                  <a:schemeClr val="bg2">
                    <a:lumMod val="50000"/>
                  </a:schemeClr>
                </a:solidFill>
                <a:sym typeface="+mn-ea"/>
              </a:rPr>
              <a:t>）存储和处理跟果蝇大脑有关的信息，包括位置、形状、每个神经元的连接等。通过遗传或给药进行修改时，可以直观看到大脑发生的相关变化。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928"/>
    </mc:Choice>
    <mc:Fallback xmlns="">
      <p:transition spd="slow" advTm="18928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83285" y="1146175"/>
            <a:ext cx="1867819" cy="418833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285750" indent="-285750">
              <a:lnSpc>
                <a:spcPct val="130000"/>
              </a:lnSpc>
              <a:spcBef>
                <a:spcPts val="600"/>
              </a:spcBef>
              <a:buFont typeface="Wingdings" panose="05000000000000000000" pitchFamily="2" charset="2"/>
              <a:buChar char="p"/>
            </a:pPr>
            <a:r>
              <a:rPr lang="zh-CN" altLang="en-US" b="1" kern="0" dirty="0">
                <a:solidFill>
                  <a:srgbClr val="003A8E"/>
                </a:solidFill>
                <a:latin typeface="+mn-ea"/>
                <a:cs typeface="+mn-ea"/>
                <a:sym typeface="+mn-lt"/>
              </a:rPr>
              <a:t>大数据可视化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660400" y="315249"/>
            <a:ext cx="7601971" cy="507831"/>
          </a:xfrm>
        </p:spPr>
        <p:txBody>
          <a:bodyPr/>
          <a:lstStyle/>
          <a:p>
            <a:r>
              <a:rPr lang="en-US" altLang="zh-CN" dirty="0"/>
              <a:t> </a:t>
            </a:r>
            <a:r>
              <a:rPr lang="zh-CN" altLang="en-US" dirty="0"/>
              <a:t>大数据可视化概述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883285" y="1584987"/>
            <a:ext cx="5814695" cy="207890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1" indent="0">
              <a:lnSpc>
                <a:spcPct val="130000"/>
              </a:lnSpc>
              <a:spcBef>
                <a:spcPts val="600"/>
              </a:spcBef>
              <a:buFont typeface="Wingdings" panose="05000000000000000000" pitchFamily="2" charset="2"/>
              <a:buNone/>
            </a:pPr>
            <a:r>
              <a:rPr lang="zh-CN" altLang="en-US" b="1" kern="0" dirty="0">
                <a:latin typeface="Times New Roman" panose="02020603050405020304" pitchFamily="18" charset="0"/>
                <a:ea typeface="宋体" panose="02010600030101010101" pitchFamily="2" charset="-122"/>
                <a:cs typeface="+mn-ea"/>
                <a:sym typeface="+mn-lt"/>
              </a:rPr>
              <a:t>大数据可视化的特征可以概括为以下三点：</a:t>
            </a:r>
          </a:p>
          <a:p>
            <a:pPr marL="1200150" lvl="2" indent="-285750">
              <a:lnSpc>
                <a:spcPct val="130000"/>
              </a:lnSpc>
              <a:spcBef>
                <a:spcPts val="600"/>
              </a:spcBef>
              <a:buFont typeface="Wingdings" panose="05000000000000000000" charset="0"/>
              <a:buChar char=""/>
            </a:pPr>
            <a:r>
              <a:rPr lang="zh-CN" altLang="en-US" sz="2400" b="1" dirty="0">
                <a:solidFill>
                  <a:srgbClr val="FF0000"/>
                </a:solidFill>
              </a:rPr>
              <a:t>直观性</a:t>
            </a:r>
            <a:endParaRPr lang="en-US" altLang="zh-CN" sz="2400" b="1" dirty="0">
              <a:solidFill>
                <a:srgbClr val="FF0000"/>
              </a:solidFill>
            </a:endParaRPr>
          </a:p>
          <a:p>
            <a:pPr marL="1200150" lvl="2" indent="-285750">
              <a:lnSpc>
                <a:spcPct val="130000"/>
              </a:lnSpc>
              <a:spcBef>
                <a:spcPts val="600"/>
              </a:spcBef>
              <a:buFont typeface="Wingdings" panose="05000000000000000000" charset="0"/>
              <a:buChar char=""/>
            </a:pPr>
            <a:r>
              <a:rPr lang="zh-CN" altLang="en-US" sz="2400" b="1" dirty="0">
                <a:solidFill>
                  <a:srgbClr val="FF0000"/>
                </a:solidFill>
              </a:rPr>
              <a:t>交互性</a:t>
            </a:r>
          </a:p>
          <a:p>
            <a:pPr marL="1200150" lvl="2" indent="-285750">
              <a:lnSpc>
                <a:spcPct val="130000"/>
              </a:lnSpc>
              <a:spcBef>
                <a:spcPts val="600"/>
              </a:spcBef>
              <a:buFont typeface="Wingdings" panose="05000000000000000000" charset="0"/>
              <a:buChar char=""/>
            </a:pPr>
            <a:r>
              <a:rPr lang="zh-CN" altLang="en-US" sz="2400" b="1" dirty="0">
                <a:solidFill>
                  <a:srgbClr val="FF0000"/>
                </a:solidFill>
              </a:rPr>
              <a:t>实时性</a:t>
            </a:r>
            <a:endParaRPr lang="en-US" altLang="zh-CN" sz="2400" b="1" dirty="0">
              <a:solidFill>
                <a:srgbClr val="FF0000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1286869" y="3844608"/>
            <a:ext cx="5208905" cy="3779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lgDash"/>
          </a:ln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1600" kern="0" dirty="0">
                <a:latin typeface="Times New Roman" panose="02020603050405020304" pitchFamily="18" charset="0"/>
                <a:ea typeface="宋体" panose="02010600030101010101" pitchFamily="2" charset="-122"/>
                <a:cs typeface="+mn-ea"/>
                <a:sym typeface="+mn-lt"/>
              </a:rPr>
              <a:t>大数据可视化实现的过程大致可以分为</a:t>
            </a:r>
            <a:r>
              <a:rPr lang="en-US" altLang="zh-CN" sz="1600" kern="0" dirty="0">
                <a:latin typeface="Times New Roman" panose="02020603050405020304" pitchFamily="18" charset="0"/>
                <a:ea typeface="宋体" panose="02010600030101010101" pitchFamily="2" charset="-122"/>
                <a:cs typeface="+mn-ea"/>
                <a:sym typeface="+mn-lt"/>
              </a:rPr>
              <a:t>6</a:t>
            </a:r>
            <a:r>
              <a:rPr lang="zh-CN" altLang="en-US" sz="1600" kern="0" dirty="0">
                <a:latin typeface="Times New Roman" panose="02020603050405020304" pitchFamily="18" charset="0"/>
                <a:ea typeface="宋体" panose="02010600030101010101" pitchFamily="2" charset="-122"/>
                <a:cs typeface="+mn-ea"/>
                <a:sym typeface="+mn-lt"/>
              </a:rPr>
              <a:t>个步骤：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285" y="4423295"/>
            <a:ext cx="10555173" cy="176237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163"/>
    </mc:Choice>
    <mc:Fallback xmlns="">
      <p:transition spd="slow" advTm="9163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83285" y="1146175"/>
            <a:ext cx="2332690" cy="418833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285750" indent="-285750">
              <a:lnSpc>
                <a:spcPct val="130000"/>
              </a:lnSpc>
              <a:spcBef>
                <a:spcPts val="600"/>
              </a:spcBef>
              <a:buFont typeface="Wingdings" panose="05000000000000000000" pitchFamily="2" charset="2"/>
              <a:buChar char="p"/>
            </a:pPr>
            <a:r>
              <a:rPr lang="zh-CN" altLang="en-US" b="1" kern="0" dirty="0">
                <a:solidFill>
                  <a:srgbClr val="003A8E"/>
                </a:solidFill>
                <a:latin typeface="+mn-ea"/>
                <a:cs typeface="+mn-ea"/>
                <a:sym typeface="+mn-lt"/>
              </a:rPr>
              <a:t>医学大数据可视化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660400" y="315249"/>
            <a:ext cx="7601971" cy="507831"/>
          </a:xfrm>
        </p:spPr>
        <p:txBody>
          <a:bodyPr/>
          <a:lstStyle/>
          <a:p>
            <a:r>
              <a:rPr lang="en-US" altLang="zh-CN" dirty="0"/>
              <a:t> </a:t>
            </a:r>
            <a:r>
              <a:rPr lang="zh-CN" altLang="en-US" dirty="0"/>
              <a:t>大数据可视化概述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983973" y="1513251"/>
            <a:ext cx="9312966" cy="41370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1" indent="0">
              <a:lnSpc>
                <a:spcPct val="130000"/>
              </a:lnSpc>
              <a:spcBef>
                <a:spcPts val="600"/>
              </a:spcBef>
              <a:buFont typeface="Wingdings" panose="05000000000000000000" pitchFamily="2" charset="2"/>
              <a:buNone/>
            </a:pPr>
            <a:r>
              <a:rPr lang="zh-CN" altLang="en-US" b="1" kern="0" dirty="0">
                <a:latin typeface="Times New Roman" panose="02020603050405020304" pitchFamily="18" charset="0"/>
                <a:ea typeface="宋体" panose="02010600030101010101" pitchFamily="2" charset="-122"/>
                <a:cs typeface="+mn-ea"/>
                <a:sym typeface="+mn-lt"/>
              </a:rPr>
              <a:t>常见医学大数据可视化方法有多种，根据医学数据的特点可以采用不同的方法来实现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0644" y="2651643"/>
            <a:ext cx="2800741" cy="1743318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9507" y="2653568"/>
            <a:ext cx="2876951" cy="1724266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883284" y="4577925"/>
            <a:ext cx="4006767" cy="11367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1" indent="0">
              <a:lnSpc>
                <a:spcPct val="130000"/>
              </a:lnSpc>
              <a:spcBef>
                <a:spcPts val="600"/>
              </a:spcBef>
              <a:buFont typeface="Wingdings" panose="05000000000000000000" pitchFamily="2" charset="2"/>
              <a:buNone/>
            </a:pPr>
            <a:r>
              <a:rPr lang="zh-CN" altLang="en-US" b="1" kern="0" dirty="0">
                <a:latin typeface="Times New Roman" panose="02020603050405020304" pitchFamily="18" charset="0"/>
                <a:ea typeface="宋体" panose="02010600030101010101" pitchFamily="2" charset="-122"/>
                <a:cs typeface="+mn-ea"/>
                <a:sym typeface="+mn-lt"/>
              </a:rPr>
              <a:t>在血常规化验单中，通常用一维标量场可视化来表达红细胞</a:t>
            </a:r>
            <a:r>
              <a:rPr lang="en-US" altLang="zh-CN" b="1" kern="0" dirty="0">
                <a:latin typeface="Times New Roman" panose="02020603050405020304" pitchFamily="18" charset="0"/>
                <a:ea typeface="宋体" panose="02010600030101010101" pitchFamily="2" charset="-122"/>
                <a:cs typeface="+mn-ea"/>
                <a:sym typeface="+mn-lt"/>
              </a:rPr>
              <a:t>RBC</a:t>
            </a:r>
            <a:r>
              <a:rPr lang="zh-CN" altLang="en-US" b="1" kern="0" dirty="0">
                <a:latin typeface="Times New Roman" panose="02020603050405020304" pitchFamily="18" charset="0"/>
                <a:ea typeface="宋体" panose="02010600030101010101" pitchFamily="2" charset="-122"/>
                <a:cs typeface="+mn-ea"/>
                <a:sym typeface="+mn-lt"/>
              </a:rPr>
              <a:t>的值。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6468290" y="4577925"/>
            <a:ext cx="5009322" cy="11367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1" indent="0">
              <a:lnSpc>
                <a:spcPct val="130000"/>
              </a:lnSpc>
              <a:spcBef>
                <a:spcPts val="600"/>
              </a:spcBef>
              <a:buFont typeface="Wingdings" panose="05000000000000000000" pitchFamily="2" charset="2"/>
              <a:buNone/>
            </a:pPr>
            <a:r>
              <a:rPr lang="zh-CN" altLang="en-US" b="1" kern="0" dirty="0">
                <a:latin typeface="Times New Roman" panose="02020603050405020304" pitchFamily="18" charset="0"/>
                <a:ea typeface="宋体" panose="02010600030101010101" pitchFamily="2" charset="-122"/>
                <a:cs typeface="+mn-ea"/>
                <a:sym typeface="+mn-lt"/>
              </a:rPr>
              <a:t>根据医学诊断</a:t>
            </a:r>
            <a:r>
              <a:rPr lang="en-US" altLang="zh-CN" b="1" kern="0" dirty="0">
                <a:latin typeface="Times New Roman" panose="02020603050405020304" pitchFamily="18" charset="0"/>
                <a:ea typeface="宋体" panose="02010600030101010101" pitchFamily="2" charset="-122"/>
                <a:cs typeface="+mn-ea"/>
                <a:sym typeface="+mn-lt"/>
              </a:rPr>
              <a:t>X</a:t>
            </a:r>
            <a:r>
              <a:rPr lang="zh-CN" altLang="en-US" b="1" kern="0" dirty="0">
                <a:latin typeface="Times New Roman" panose="02020603050405020304" pitchFamily="18" charset="0"/>
                <a:ea typeface="宋体" panose="02010600030101010101" pitchFamily="2" charset="-122"/>
                <a:cs typeface="+mn-ea"/>
                <a:sym typeface="+mn-lt"/>
              </a:rPr>
              <a:t>光在穿过病灶后映射出的灰度图像深浅不同，可以采用二维标量场可视化来在二维面上标量数据的分布特征。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723"/>
    </mc:Choice>
    <mc:Fallback xmlns="">
      <p:transition spd="slow" advTm="5723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83285" y="1146175"/>
            <a:ext cx="2332690" cy="418833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285750" indent="-285750">
              <a:lnSpc>
                <a:spcPct val="130000"/>
              </a:lnSpc>
              <a:spcBef>
                <a:spcPts val="600"/>
              </a:spcBef>
              <a:buFont typeface="Wingdings" panose="05000000000000000000" pitchFamily="2" charset="2"/>
              <a:buChar char="p"/>
            </a:pPr>
            <a:r>
              <a:rPr lang="zh-CN" altLang="en-US" b="1" kern="0" dirty="0">
                <a:solidFill>
                  <a:srgbClr val="003A8E"/>
                </a:solidFill>
                <a:latin typeface="+mn-ea"/>
                <a:cs typeface="+mn-ea"/>
                <a:sym typeface="+mn-lt"/>
              </a:rPr>
              <a:t>医学大数据可视化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660400" y="315249"/>
            <a:ext cx="7601971" cy="507831"/>
          </a:xfrm>
        </p:spPr>
        <p:txBody>
          <a:bodyPr/>
          <a:lstStyle/>
          <a:p>
            <a:r>
              <a:rPr lang="en-US" altLang="zh-CN" dirty="0"/>
              <a:t> </a:t>
            </a:r>
            <a:r>
              <a:rPr lang="zh-CN" altLang="en-US" dirty="0"/>
              <a:t>大数据可视化概述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983973" y="1513251"/>
            <a:ext cx="9312966" cy="41370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1" indent="0">
              <a:lnSpc>
                <a:spcPct val="130000"/>
              </a:lnSpc>
              <a:spcBef>
                <a:spcPts val="600"/>
              </a:spcBef>
              <a:buFont typeface="Wingdings" panose="05000000000000000000" pitchFamily="2" charset="2"/>
              <a:buNone/>
            </a:pPr>
            <a:r>
              <a:rPr lang="zh-CN" altLang="en-US" b="1" kern="0" dirty="0">
                <a:latin typeface="Times New Roman" panose="02020603050405020304" pitchFamily="18" charset="0"/>
                <a:ea typeface="宋体" panose="02010600030101010101" pitchFamily="2" charset="-122"/>
                <a:cs typeface="+mn-ea"/>
                <a:sym typeface="+mn-lt"/>
              </a:rPr>
              <a:t>常见医学大数据可视化方法有多种，根据医学数据的特点可以采用不同的方法来实现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370801" y="4751878"/>
            <a:ext cx="5725199" cy="18569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1" indent="0">
              <a:lnSpc>
                <a:spcPct val="130000"/>
              </a:lnSpc>
              <a:spcBef>
                <a:spcPts val="600"/>
              </a:spcBef>
              <a:buFont typeface="Wingdings" panose="05000000000000000000" pitchFamily="2" charset="2"/>
              <a:buNone/>
            </a:pPr>
            <a:r>
              <a:rPr lang="en-US" altLang="zh-CN" b="1" kern="0" dirty="0">
                <a:latin typeface="Times New Roman" panose="02020603050405020304" pitchFamily="18" charset="0"/>
                <a:ea typeface="宋体" panose="02010600030101010101" pitchFamily="2" charset="-122"/>
                <a:cs typeface="+mn-ea"/>
                <a:sym typeface="+mn-lt"/>
              </a:rPr>
              <a:t>Nextstrain</a:t>
            </a:r>
            <a:r>
              <a:rPr lang="zh-CN" altLang="en-US" b="1" kern="0" dirty="0">
                <a:latin typeface="Times New Roman" panose="02020603050405020304" pitchFamily="18" charset="0"/>
                <a:ea typeface="宋体" panose="02010600030101010101" pitchFamily="2" charset="-122"/>
                <a:cs typeface="+mn-ea"/>
                <a:sym typeface="+mn-lt"/>
              </a:rPr>
              <a:t>项目（</a:t>
            </a:r>
            <a:r>
              <a:rPr lang="en-US" altLang="zh-CN" b="1" kern="0" dirty="0">
                <a:latin typeface="Times New Roman" panose="02020603050405020304" pitchFamily="18" charset="0"/>
                <a:ea typeface="宋体" panose="02010600030101010101" pitchFamily="2" charset="-122"/>
                <a:cs typeface="+mn-ea"/>
                <a:sym typeface="+mn-lt"/>
              </a:rPr>
              <a:t>http://www.nextstrain.org/</a:t>
            </a:r>
            <a:r>
              <a:rPr lang="zh-CN" altLang="en-US" b="1" kern="0" dirty="0">
                <a:latin typeface="Times New Roman" panose="02020603050405020304" pitchFamily="18" charset="0"/>
                <a:ea typeface="宋体" panose="02010600030101010101" pitchFamily="2" charset="-122"/>
                <a:cs typeface="+mn-ea"/>
                <a:sym typeface="+mn-lt"/>
              </a:rPr>
              <a:t>），它是从世界各地的研究团体聚集了大量的基因数据。近乎实时地进行了病毒传播的可视化产品，其中就应用了地理信息可视化、复杂高维多元数据可视化等方法。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6600811" y="5111976"/>
            <a:ext cx="5009322" cy="11367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1" indent="0">
              <a:lnSpc>
                <a:spcPct val="130000"/>
              </a:lnSpc>
              <a:spcBef>
                <a:spcPts val="600"/>
              </a:spcBef>
              <a:buFont typeface="Wingdings" panose="05000000000000000000" pitchFamily="2" charset="2"/>
              <a:buNone/>
            </a:pPr>
            <a:r>
              <a:rPr lang="zh-CN" altLang="en-US" b="1" kern="0" dirty="0">
                <a:latin typeface="Times New Roman" panose="02020603050405020304" pitchFamily="18" charset="0"/>
                <a:ea typeface="宋体" panose="02010600030101010101" pitchFamily="2" charset="-122"/>
                <a:cs typeface="+mn-ea"/>
                <a:sym typeface="+mn-lt"/>
              </a:rPr>
              <a:t>进入</a:t>
            </a:r>
            <a:r>
              <a:rPr lang="en-US" altLang="zh-CN" b="1" kern="0" dirty="0">
                <a:latin typeface="Times New Roman" panose="02020603050405020304" pitchFamily="18" charset="0"/>
                <a:ea typeface="宋体" panose="02010600030101010101" pitchFamily="2" charset="-122"/>
                <a:cs typeface="+mn-ea"/>
                <a:sym typeface="+mn-lt"/>
              </a:rPr>
              <a:t>Ebola</a:t>
            </a:r>
            <a:r>
              <a:rPr lang="zh-CN" altLang="en-US" b="1" kern="0" dirty="0">
                <a:latin typeface="Times New Roman" panose="02020603050405020304" pitchFamily="18" charset="0"/>
                <a:ea typeface="宋体" panose="02010600030101010101" pitchFamily="2" charset="-122"/>
                <a:cs typeface="+mn-ea"/>
                <a:sym typeface="+mn-lt"/>
              </a:rPr>
              <a:t>数据展示页面，其记录了从</a:t>
            </a:r>
            <a:r>
              <a:rPr lang="en-US" altLang="zh-CN" b="1" kern="0" dirty="0">
                <a:latin typeface="Times New Roman" panose="02020603050405020304" pitchFamily="18" charset="0"/>
                <a:ea typeface="宋体" panose="02010600030101010101" pitchFamily="2" charset="-122"/>
                <a:cs typeface="+mn-ea"/>
                <a:sym typeface="+mn-lt"/>
              </a:rPr>
              <a:t>2013</a:t>
            </a:r>
            <a:r>
              <a:rPr lang="zh-CN" altLang="en-US" b="1" kern="0" dirty="0">
                <a:latin typeface="Times New Roman" panose="02020603050405020304" pitchFamily="18" charset="0"/>
                <a:ea typeface="宋体" panose="02010600030101010101" pitchFamily="2" charset="-122"/>
                <a:cs typeface="+mn-ea"/>
                <a:sym typeface="+mn-lt"/>
              </a:rPr>
              <a:t>年到</a:t>
            </a:r>
            <a:r>
              <a:rPr lang="en-US" altLang="zh-CN" b="1" kern="0" dirty="0">
                <a:latin typeface="Times New Roman" panose="02020603050405020304" pitchFamily="18" charset="0"/>
                <a:ea typeface="宋体" panose="02010600030101010101" pitchFamily="2" charset="-122"/>
                <a:cs typeface="+mn-ea"/>
                <a:sym typeface="+mn-lt"/>
              </a:rPr>
              <a:t>2016</a:t>
            </a:r>
            <a:r>
              <a:rPr lang="zh-CN" altLang="en-US" b="1" kern="0" dirty="0">
                <a:latin typeface="Times New Roman" panose="02020603050405020304" pitchFamily="18" charset="0"/>
                <a:ea typeface="宋体" panose="02010600030101010101" pitchFamily="2" charset="-122"/>
                <a:cs typeface="+mn-ea"/>
                <a:sym typeface="+mn-lt"/>
              </a:rPr>
              <a:t>年</a:t>
            </a:r>
            <a:r>
              <a:rPr lang="en-US" altLang="zh-CN" b="1" kern="0" dirty="0">
                <a:latin typeface="Times New Roman" panose="02020603050405020304" pitchFamily="18" charset="0"/>
                <a:ea typeface="宋体" panose="02010600030101010101" pitchFamily="2" charset="-122"/>
                <a:cs typeface="+mn-ea"/>
                <a:sym typeface="+mn-lt"/>
              </a:rPr>
              <a:t>Ebola</a:t>
            </a:r>
            <a:r>
              <a:rPr lang="zh-CN" altLang="en-US" b="1" kern="0" dirty="0">
                <a:latin typeface="Times New Roman" panose="02020603050405020304" pitchFamily="18" charset="0"/>
                <a:ea typeface="宋体" panose="02010600030101010101" pitchFamily="2" charset="-122"/>
                <a:cs typeface="+mn-ea"/>
                <a:sym typeface="+mn-lt"/>
              </a:rPr>
              <a:t>（埃博拉）病毒的实时变化情况。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3991" y="1932084"/>
            <a:ext cx="3267531" cy="281979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5526" y="2136014"/>
            <a:ext cx="5410955" cy="281026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8"/>
    </mc:Choice>
    <mc:Fallback xmlns="">
      <p:transition spd="slow" advTm="628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zh-CN" altLang="en-US" dirty="0">
                <a:solidFill>
                  <a:schemeClr val="bg1"/>
                </a:solidFill>
              </a:rPr>
              <a:t>目录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336675" y="1678940"/>
            <a:ext cx="965842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一</a:t>
            </a:r>
            <a:r>
              <a:rPr lang="en-US" altLang="zh-CN" sz="32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 </a:t>
            </a:r>
            <a:r>
              <a:rPr lang="zh-CN" altLang="en-US" sz="32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时间序列预测问题</a:t>
            </a:r>
          </a:p>
          <a:p>
            <a:endParaRPr lang="zh-CN" altLang="en-US" sz="3200" b="1" dirty="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sz="32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二</a:t>
            </a:r>
            <a:r>
              <a:rPr lang="en-US" altLang="zh-CN" sz="32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 </a:t>
            </a:r>
            <a:r>
              <a:rPr lang="zh-CN" altLang="en-US" sz="32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大数据可视化工具</a:t>
            </a:r>
            <a:endParaRPr lang="zh-CN" altLang="en-US" sz="3200" b="1" dirty="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zh-CN" altLang="en-US" sz="3200" b="1" dirty="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sz="32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三</a:t>
            </a:r>
            <a:r>
              <a:rPr lang="en-US" altLang="zh-CN" sz="32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 </a:t>
            </a:r>
            <a:r>
              <a:rPr lang="zh-CN" altLang="en-US" sz="32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基于</a:t>
            </a:r>
            <a:r>
              <a:rPr lang="en-US" altLang="zh-CN" sz="32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Tableau</a:t>
            </a:r>
            <a:r>
              <a:rPr lang="zh-CN" altLang="en-US" sz="32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实例分析（中国五城市六年</a:t>
            </a:r>
            <a:r>
              <a:rPr lang="en-US" altLang="zh-CN" sz="32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PM2.5</a:t>
            </a:r>
            <a:r>
              <a:rPr lang="zh-CN" altLang="en-US" sz="32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大数据可视化）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64"/>
    </mc:Choice>
    <mc:Fallback xmlns="">
      <p:transition spd="slow" advTm="5064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PP_MARK_KEY" val="ff9f7a42-ce4a-4ab8-b234-3406be98929a"/>
  <p:tag name="COMMONDATA" val="eyJoZGlkIjoiOTMzMTYzMDZiNDRhOTIyYTQwZjBjMmRmNDRjYmRmYTUifQ==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 anchor="t">
        <a:spAutoFit/>
      </a:bodyPr>
      <a:lstStyle>
        <a:defPPr marL="285750" indent="-285750">
          <a:lnSpc>
            <a:spcPct val="130000"/>
          </a:lnSpc>
          <a:spcBef>
            <a:spcPts val="600"/>
          </a:spcBef>
          <a:buFont typeface="Wingdings" panose="05000000000000000000" pitchFamily="2" charset="2"/>
          <a:buChar char="p"/>
          <a:defRPr lang="en-US" altLang="zh-CN" b="1">
            <a:solidFill>
              <a:schemeClr val="accent1">
                <a:lumMod val="50000"/>
              </a:schemeClr>
            </a:solidFill>
            <a:sym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2269</Words>
  <Application>Microsoft Office PowerPoint</Application>
  <PresentationFormat>宽屏</PresentationFormat>
  <Paragraphs>230</Paragraphs>
  <Slides>34</Slides>
  <Notes>19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34</vt:i4>
      </vt:variant>
    </vt:vector>
  </HeadingPairs>
  <TitlesOfParts>
    <vt:vector size="44" baseType="lpstr">
      <vt:lpstr>-apple-system</vt:lpstr>
      <vt:lpstr>inherit</vt:lpstr>
      <vt:lpstr>等线</vt:lpstr>
      <vt:lpstr>宋体</vt:lpstr>
      <vt:lpstr>微软雅黑</vt:lpstr>
      <vt:lpstr>Arial</vt:lpstr>
      <vt:lpstr>Calibri</vt:lpstr>
      <vt:lpstr>Times New Roman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yijiewang</dc:creator>
  <cp:lastModifiedBy>小 墩兽</cp:lastModifiedBy>
  <cp:revision>236</cp:revision>
  <dcterms:created xsi:type="dcterms:W3CDTF">2022-10-19T09:02:00Z</dcterms:created>
  <dcterms:modified xsi:type="dcterms:W3CDTF">2022-12-01T09:23:40Z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2052-11.1.0.12598</vt:lpwstr>
  </property>
  <property fmtid="{D5CDD505-2E9C-101B-9397-08002B2CF9AE}" pid="3" name="ICV">
    <vt:lpwstr>9C78FE02DAD203C162B34A63728A54A8</vt:lpwstr>
  </property>
</Properties>
</file>